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1"/>
  </p:sldMasterIdLst>
  <p:notesMasterIdLst>
    <p:notesMasterId r:id="rId43"/>
  </p:notesMasterIdLst>
  <p:sldIdLst>
    <p:sldId id="256" r:id="rId2"/>
    <p:sldId id="282" r:id="rId3"/>
    <p:sldId id="303" r:id="rId4"/>
    <p:sldId id="308" r:id="rId5"/>
    <p:sldId id="333" r:id="rId6"/>
    <p:sldId id="263" r:id="rId7"/>
    <p:sldId id="334" r:id="rId8"/>
    <p:sldId id="371" r:id="rId9"/>
    <p:sldId id="337" r:id="rId10"/>
    <p:sldId id="338" r:id="rId11"/>
    <p:sldId id="335" r:id="rId12"/>
    <p:sldId id="336" r:id="rId13"/>
    <p:sldId id="344" r:id="rId14"/>
    <p:sldId id="345" r:id="rId15"/>
    <p:sldId id="349" r:id="rId16"/>
    <p:sldId id="348" r:id="rId17"/>
    <p:sldId id="361" r:id="rId18"/>
    <p:sldId id="358" r:id="rId19"/>
    <p:sldId id="359" r:id="rId20"/>
    <p:sldId id="360" r:id="rId21"/>
    <p:sldId id="351" r:id="rId22"/>
    <p:sldId id="364" r:id="rId23"/>
    <p:sldId id="362" r:id="rId24"/>
    <p:sldId id="363" r:id="rId25"/>
    <p:sldId id="372" r:id="rId26"/>
    <p:sldId id="350" r:id="rId27"/>
    <p:sldId id="370" r:id="rId28"/>
    <p:sldId id="365" r:id="rId29"/>
    <p:sldId id="366" r:id="rId30"/>
    <p:sldId id="367" r:id="rId31"/>
    <p:sldId id="368" r:id="rId32"/>
    <p:sldId id="369" r:id="rId33"/>
    <p:sldId id="347" r:id="rId34"/>
    <p:sldId id="357" r:id="rId35"/>
    <p:sldId id="352" r:id="rId36"/>
    <p:sldId id="353" r:id="rId37"/>
    <p:sldId id="354" r:id="rId38"/>
    <p:sldId id="355" r:id="rId39"/>
    <p:sldId id="356" r:id="rId40"/>
    <p:sldId id="309" r:id="rId41"/>
    <p:sldId id="27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zegorz Kacprowicz" initials="GK" lastIdx="1" clrIdx="0">
    <p:extLst>
      <p:ext uri="{19B8F6BF-5375-455C-9EA6-DF929625EA0E}">
        <p15:presenceInfo xmlns:p15="http://schemas.microsoft.com/office/powerpoint/2012/main" userId="909a5f7cc8db2a7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678" autoAdjust="0"/>
  </p:normalViewPr>
  <p:slideViewPr>
    <p:cSldViewPr snapToGrid="0">
      <p:cViewPr varScale="1">
        <p:scale>
          <a:sx n="63" d="100"/>
          <a:sy n="63" d="100"/>
        </p:scale>
        <p:origin x="14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zeg\Desktop\d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rzeg\Desktop\d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Mancala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Sheet1!$G$1:$G$97</c:f>
              <c:numCache>
                <c:formatCode>General</c:formatCode>
                <c:ptCount val="97"/>
                <c:pt idx="0">
                  <c:v>-48</c:v>
                </c:pt>
                <c:pt idx="1">
                  <c:v>-47</c:v>
                </c:pt>
                <c:pt idx="2">
                  <c:v>-46</c:v>
                </c:pt>
                <c:pt idx="3">
                  <c:v>-45</c:v>
                </c:pt>
                <c:pt idx="4">
                  <c:v>-44</c:v>
                </c:pt>
                <c:pt idx="5">
                  <c:v>-43</c:v>
                </c:pt>
                <c:pt idx="6">
                  <c:v>-42</c:v>
                </c:pt>
                <c:pt idx="7">
                  <c:v>-41</c:v>
                </c:pt>
                <c:pt idx="8">
                  <c:v>-40</c:v>
                </c:pt>
                <c:pt idx="9">
                  <c:v>-39</c:v>
                </c:pt>
                <c:pt idx="10">
                  <c:v>-38</c:v>
                </c:pt>
                <c:pt idx="11">
                  <c:v>-37</c:v>
                </c:pt>
                <c:pt idx="12">
                  <c:v>-36</c:v>
                </c:pt>
                <c:pt idx="13">
                  <c:v>-35</c:v>
                </c:pt>
                <c:pt idx="14">
                  <c:v>-34</c:v>
                </c:pt>
                <c:pt idx="15">
                  <c:v>-33</c:v>
                </c:pt>
                <c:pt idx="16">
                  <c:v>-32</c:v>
                </c:pt>
                <c:pt idx="17">
                  <c:v>-31</c:v>
                </c:pt>
                <c:pt idx="18">
                  <c:v>-30</c:v>
                </c:pt>
                <c:pt idx="19">
                  <c:v>-29</c:v>
                </c:pt>
                <c:pt idx="20">
                  <c:v>-28</c:v>
                </c:pt>
                <c:pt idx="21">
                  <c:v>-27</c:v>
                </c:pt>
                <c:pt idx="22">
                  <c:v>-26</c:v>
                </c:pt>
                <c:pt idx="23">
                  <c:v>-25</c:v>
                </c:pt>
                <c:pt idx="24">
                  <c:v>-24</c:v>
                </c:pt>
                <c:pt idx="25">
                  <c:v>-23</c:v>
                </c:pt>
                <c:pt idx="26">
                  <c:v>-22</c:v>
                </c:pt>
                <c:pt idx="27">
                  <c:v>-21</c:v>
                </c:pt>
                <c:pt idx="28">
                  <c:v>-20</c:v>
                </c:pt>
                <c:pt idx="29">
                  <c:v>-19</c:v>
                </c:pt>
                <c:pt idx="30">
                  <c:v>-18</c:v>
                </c:pt>
                <c:pt idx="31">
                  <c:v>-17</c:v>
                </c:pt>
                <c:pt idx="32">
                  <c:v>-16</c:v>
                </c:pt>
                <c:pt idx="33">
                  <c:v>-15</c:v>
                </c:pt>
                <c:pt idx="34">
                  <c:v>-14</c:v>
                </c:pt>
                <c:pt idx="35">
                  <c:v>-13</c:v>
                </c:pt>
                <c:pt idx="36">
                  <c:v>-12</c:v>
                </c:pt>
                <c:pt idx="37">
                  <c:v>-11</c:v>
                </c:pt>
                <c:pt idx="38">
                  <c:v>-10</c:v>
                </c:pt>
                <c:pt idx="39">
                  <c:v>-9</c:v>
                </c:pt>
                <c:pt idx="40">
                  <c:v>-8</c:v>
                </c:pt>
                <c:pt idx="41">
                  <c:v>-7</c:v>
                </c:pt>
                <c:pt idx="42">
                  <c:v>-6</c:v>
                </c:pt>
                <c:pt idx="43">
                  <c:v>-5</c:v>
                </c:pt>
                <c:pt idx="44">
                  <c:v>-4</c:v>
                </c:pt>
                <c:pt idx="45">
                  <c:v>-3</c:v>
                </c:pt>
                <c:pt idx="46">
                  <c:v>-2</c:v>
                </c:pt>
                <c:pt idx="47">
                  <c:v>-1</c:v>
                </c:pt>
                <c:pt idx="48">
                  <c:v>0</c:v>
                </c:pt>
                <c:pt idx="49">
                  <c:v>1</c:v>
                </c:pt>
                <c:pt idx="50">
                  <c:v>2</c:v>
                </c:pt>
                <c:pt idx="51">
                  <c:v>3</c:v>
                </c:pt>
                <c:pt idx="52">
                  <c:v>4</c:v>
                </c:pt>
                <c:pt idx="53">
                  <c:v>5</c:v>
                </c:pt>
                <c:pt idx="54">
                  <c:v>6</c:v>
                </c:pt>
                <c:pt idx="55">
                  <c:v>7</c:v>
                </c:pt>
                <c:pt idx="56">
                  <c:v>8</c:v>
                </c:pt>
                <c:pt idx="57">
                  <c:v>9</c:v>
                </c:pt>
                <c:pt idx="58">
                  <c:v>10</c:v>
                </c:pt>
                <c:pt idx="59">
                  <c:v>11</c:v>
                </c:pt>
                <c:pt idx="60">
                  <c:v>12</c:v>
                </c:pt>
                <c:pt idx="61">
                  <c:v>13</c:v>
                </c:pt>
                <c:pt idx="62">
                  <c:v>14</c:v>
                </c:pt>
                <c:pt idx="63">
                  <c:v>15</c:v>
                </c:pt>
                <c:pt idx="64">
                  <c:v>16</c:v>
                </c:pt>
                <c:pt idx="65">
                  <c:v>17</c:v>
                </c:pt>
                <c:pt idx="66">
                  <c:v>18</c:v>
                </c:pt>
                <c:pt idx="67">
                  <c:v>19</c:v>
                </c:pt>
                <c:pt idx="68">
                  <c:v>20</c:v>
                </c:pt>
                <c:pt idx="69">
                  <c:v>21</c:v>
                </c:pt>
                <c:pt idx="70">
                  <c:v>22</c:v>
                </c:pt>
                <c:pt idx="71">
                  <c:v>23</c:v>
                </c:pt>
                <c:pt idx="72">
                  <c:v>24</c:v>
                </c:pt>
                <c:pt idx="73">
                  <c:v>25</c:v>
                </c:pt>
                <c:pt idx="74">
                  <c:v>26</c:v>
                </c:pt>
                <c:pt idx="75">
                  <c:v>27</c:v>
                </c:pt>
                <c:pt idx="76">
                  <c:v>28</c:v>
                </c:pt>
                <c:pt idx="77">
                  <c:v>29</c:v>
                </c:pt>
                <c:pt idx="78">
                  <c:v>30</c:v>
                </c:pt>
                <c:pt idx="79">
                  <c:v>31</c:v>
                </c:pt>
                <c:pt idx="80">
                  <c:v>32</c:v>
                </c:pt>
                <c:pt idx="81">
                  <c:v>33</c:v>
                </c:pt>
                <c:pt idx="82">
                  <c:v>34</c:v>
                </c:pt>
                <c:pt idx="83">
                  <c:v>35</c:v>
                </c:pt>
                <c:pt idx="84">
                  <c:v>36</c:v>
                </c:pt>
                <c:pt idx="85">
                  <c:v>37</c:v>
                </c:pt>
                <c:pt idx="86">
                  <c:v>38</c:v>
                </c:pt>
                <c:pt idx="87">
                  <c:v>39</c:v>
                </c:pt>
                <c:pt idx="88">
                  <c:v>40</c:v>
                </c:pt>
                <c:pt idx="89">
                  <c:v>41</c:v>
                </c:pt>
                <c:pt idx="90">
                  <c:v>42</c:v>
                </c:pt>
                <c:pt idx="91">
                  <c:v>43</c:v>
                </c:pt>
                <c:pt idx="92">
                  <c:v>44</c:v>
                </c:pt>
                <c:pt idx="93">
                  <c:v>45</c:v>
                </c:pt>
                <c:pt idx="94">
                  <c:v>46</c:v>
                </c:pt>
                <c:pt idx="95">
                  <c:v>47</c:v>
                </c:pt>
                <c:pt idx="96">
                  <c:v>48</c:v>
                </c:pt>
              </c:numCache>
            </c:numRef>
          </c:xVal>
          <c:yVal>
            <c:numRef>
              <c:f>Sheet1!$H$1:$H$97</c:f>
              <c:numCache>
                <c:formatCode>General</c:formatCode>
                <c:ptCount val="97"/>
                <c:pt idx="0">
                  <c:v>0.2</c:v>
                </c:pt>
                <c:pt idx="1">
                  <c:v>0.20625000000000004</c:v>
                </c:pt>
                <c:pt idx="2">
                  <c:v>0.21250000000000002</c:v>
                </c:pt>
                <c:pt idx="3">
                  <c:v>0.21875</c:v>
                </c:pt>
                <c:pt idx="4">
                  <c:v>0.22500000000000003</c:v>
                </c:pt>
                <c:pt idx="5">
                  <c:v>0.23125000000000001</c:v>
                </c:pt>
                <c:pt idx="6">
                  <c:v>0.23750000000000004</c:v>
                </c:pt>
                <c:pt idx="7">
                  <c:v>0.24375000000000002</c:v>
                </c:pt>
                <c:pt idx="8">
                  <c:v>0.25</c:v>
                </c:pt>
                <c:pt idx="9">
                  <c:v>0.25625000000000003</c:v>
                </c:pt>
                <c:pt idx="10">
                  <c:v>0.26250000000000001</c:v>
                </c:pt>
                <c:pt idx="11">
                  <c:v>0.26875000000000004</c:v>
                </c:pt>
                <c:pt idx="12">
                  <c:v>0.27500000000000002</c:v>
                </c:pt>
                <c:pt idx="13">
                  <c:v>0.28125</c:v>
                </c:pt>
                <c:pt idx="14">
                  <c:v>0.28749999999999998</c:v>
                </c:pt>
                <c:pt idx="15">
                  <c:v>0.29375000000000001</c:v>
                </c:pt>
                <c:pt idx="16">
                  <c:v>0.30000000000000004</c:v>
                </c:pt>
                <c:pt idx="17">
                  <c:v>0.30625000000000002</c:v>
                </c:pt>
                <c:pt idx="18">
                  <c:v>0.3125</c:v>
                </c:pt>
                <c:pt idx="19">
                  <c:v>0.31874999999999998</c:v>
                </c:pt>
                <c:pt idx="20">
                  <c:v>0.32500000000000001</c:v>
                </c:pt>
                <c:pt idx="21">
                  <c:v>0.33125000000000004</c:v>
                </c:pt>
                <c:pt idx="22">
                  <c:v>0.33750000000000002</c:v>
                </c:pt>
                <c:pt idx="23">
                  <c:v>0.34375</c:v>
                </c:pt>
                <c:pt idx="24">
                  <c:v>0.35</c:v>
                </c:pt>
                <c:pt idx="25">
                  <c:v>0.35625000000000001</c:v>
                </c:pt>
                <c:pt idx="26">
                  <c:v>0.36250000000000004</c:v>
                </c:pt>
                <c:pt idx="27">
                  <c:v>0.36875000000000002</c:v>
                </c:pt>
                <c:pt idx="28">
                  <c:v>0.375</c:v>
                </c:pt>
                <c:pt idx="29">
                  <c:v>0.38124999999999998</c:v>
                </c:pt>
                <c:pt idx="30">
                  <c:v>0.38750000000000001</c:v>
                </c:pt>
                <c:pt idx="31">
                  <c:v>0.39374999999999999</c:v>
                </c:pt>
                <c:pt idx="32">
                  <c:v>0.4</c:v>
                </c:pt>
                <c:pt idx="33">
                  <c:v>0.40625</c:v>
                </c:pt>
                <c:pt idx="34">
                  <c:v>0.41249999999999998</c:v>
                </c:pt>
                <c:pt idx="35">
                  <c:v>0.41875000000000001</c:v>
                </c:pt>
                <c:pt idx="36">
                  <c:v>0.42499999999999999</c:v>
                </c:pt>
                <c:pt idx="37">
                  <c:v>0.43125000000000002</c:v>
                </c:pt>
                <c:pt idx="38">
                  <c:v>0.4375</c:v>
                </c:pt>
                <c:pt idx="39">
                  <c:v>0.44374999999999998</c:v>
                </c:pt>
                <c:pt idx="40">
                  <c:v>0.45</c:v>
                </c:pt>
                <c:pt idx="41">
                  <c:v>0.45624999999999999</c:v>
                </c:pt>
                <c:pt idx="42">
                  <c:v>0.46250000000000002</c:v>
                </c:pt>
                <c:pt idx="43">
                  <c:v>0.46875</c:v>
                </c:pt>
                <c:pt idx="44">
                  <c:v>0.47499999999999998</c:v>
                </c:pt>
                <c:pt idx="45">
                  <c:v>0.48125000000000001</c:v>
                </c:pt>
                <c:pt idx="46">
                  <c:v>0.48749999999999999</c:v>
                </c:pt>
                <c:pt idx="47">
                  <c:v>0.49375000000000002</c:v>
                </c:pt>
                <c:pt idx="48">
                  <c:v>0.5</c:v>
                </c:pt>
                <c:pt idx="49">
                  <c:v>0.50624999999999998</c:v>
                </c:pt>
                <c:pt idx="50">
                  <c:v>0.51249999999999996</c:v>
                </c:pt>
                <c:pt idx="51">
                  <c:v>0.51875000000000004</c:v>
                </c:pt>
                <c:pt idx="52">
                  <c:v>0.52500000000000002</c:v>
                </c:pt>
                <c:pt idx="53">
                  <c:v>0.53125</c:v>
                </c:pt>
                <c:pt idx="54">
                  <c:v>0.53749999999999998</c:v>
                </c:pt>
                <c:pt idx="55">
                  <c:v>0.54374999999999996</c:v>
                </c:pt>
                <c:pt idx="56">
                  <c:v>0.55000000000000004</c:v>
                </c:pt>
                <c:pt idx="57">
                  <c:v>0.55625000000000002</c:v>
                </c:pt>
                <c:pt idx="58">
                  <c:v>0.5625</c:v>
                </c:pt>
                <c:pt idx="59">
                  <c:v>0.56874999999999998</c:v>
                </c:pt>
                <c:pt idx="60">
                  <c:v>0.57499999999999996</c:v>
                </c:pt>
                <c:pt idx="61">
                  <c:v>0.58125000000000004</c:v>
                </c:pt>
                <c:pt idx="62">
                  <c:v>0.58750000000000002</c:v>
                </c:pt>
                <c:pt idx="63">
                  <c:v>0.59375</c:v>
                </c:pt>
                <c:pt idx="64">
                  <c:v>0.6</c:v>
                </c:pt>
                <c:pt idx="65">
                  <c:v>0.60624999999999996</c:v>
                </c:pt>
                <c:pt idx="66">
                  <c:v>0.61250000000000004</c:v>
                </c:pt>
                <c:pt idx="67">
                  <c:v>0.61875000000000002</c:v>
                </c:pt>
                <c:pt idx="68">
                  <c:v>0.625</c:v>
                </c:pt>
                <c:pt idx="69">
                  <c:v>0.63124999999999998</c:v>
                </c:pt>
                <c:pt idx="70">
                  <c:v>0.63749999999999996</c:v>
                </c:pt>
                <c:pt idx="71">
                  <c:v>0.64375000000000004</c:v>
                </c:pt>
                <c:pt idx="72">
                  <c:v>0.65</c:v>
                </c:pt>
                <c:pt idx="73">
                  <c:v>0.65625</c:v>
                </c:pt>
                <c:pt idx="74">
                  <c:v>0.66249999999999998</c:v>
                </c:pt>
                <c:pt idx="75">
                  <c:v>0.66874999999999996</c:v>
                </c:pt>
                <c:pt idx="76">
                  <c:v>0.67500000000000004</c:v>
                </c:pt>
                <c:pt idx="77">
                  <c:v>0.68125000000000002</c:v>
                </c:pt>
                <c:pt idx="78">
                  <c:v>0.6875</c:v>
                </c:pt>
                <c:pt idx="79">
                  <c:v>0.69374999999999998</c:v>
                </c:pt>
                <c:pt idx="80">
                  <c:v>0.7</c:v>
                </c:pt>
                <c:pt idx="81">
                  <c:v>0.70625000000000004</c:v>
                </c:pt>
                <c:pt idx="82">
                  <c:v>0.71250000000000002</c:v>
                </c:pt>
                <c:pt idx="83">
                  <c:v>0.71875</c:v>
                </c:pt>
                <c:pt idx="84">
                  <c:v>0.72499999999999998</c:v>
                </c:pt>
                <c:pt idx="85">
                  <c:v>0.73124999999999996</c:v>
                </c:pt>
                <c:pt idx="86">
                  <c:v>0.73750000000000004</c:v>
                </c:pt>
                <c:pt idx="87">
                  <c:v>0.74374999999999991</c:v>
                </c:pt>
                <c:pt idx="88">
                  <c:v>0.75</c:v>
                </c:pt>
                <c:pt idx="89">
                  <c:v>0.75624999999999998</c:v>
                </c:pt>
                <c:pt idx="90">
                  <c:v>0.76249999999999996</c:v>
                </c:pt>
                <c:pt idx="91">
                  <c:v>0.76875000000000004</c:v>
                </c:pt>
                <c:pt idx="92">
                  <c:v>0.77499999999999991</c:v>
                </c:pt>
                <c:pt idx="93">
                  <c:v>0.78125</c:v>
                </c:pt>
                <c:pt idx="94">
                  <c:v>0.78749999999999998</c:v>
                </c:pt>
                <c:pt idx="95">
                  <c:v>0.79374999999999996</c:v>
                </c:pt>
                <c:pt idx="96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FC8-44EF-8992-6D49FA137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075128"/>
        <c:axId val="465079608"/>
      </c:scatterChart>
      <c:valAx>
        <c:axId val="465075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65079608"/>
        <c:crosses val="autoZero"/>
        <c:crossBetween val="midCat"/>
      </c:valAx>
      <c:valAx>
        <c:axId val="465079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4650751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Szachy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Sheet1!$A$1:$A$79</c:f>
              <c:numCache>
                <c:formatCode>General</c:formatCode>
                <c:ptCount val="79"/>
                <c:pt idx="0">
                  <c:v>-39</c:v>
                </c:pt>
                <c:pt idx="1">
                  <c:v>-38</c:v>
                </c:pt>
                <c:pt idx="2">
                  <c:v>-37</c:v>
                </c:pt>
                <c:pt idx="3">
                  <c:v>-36</c:v>
                </c:pt>
                <c:pt idx="4">
                  <c:v>-35</c:v>
                </c:pt>
                <c:pt idx="5">
                  <c:v>-34</c:v>
                </c:pt>
                <c:pt idx="6">
                  <c:v>-33</c:v>
                </c:pt>
                <c:pt idx="7">
                  <c:v>-32</c:v>
                </c:pt>
                <c:pt idx="8">
                  <c:v>-31</c:v>
                </c:pt>
                <c:pt idx="9">
                  <c:v>-30</c:v>
                </c:pt>
                <c:pt idx="10">
                  <c:v>-29</c:v>
                </c:pt>
                <c:pt idx="11">
                  <c:v>-28</c:v>
                </c:pt>
                <c:pt idx="12">
                  <c:v>-27</c:v>
                </c:pt>
                <c:pt idx="13">
                  <c:v>-26</c:v>
                </c:pt>
                <c:pt idx="14">
                  <c:v>-25</c:v>
                </c:pt>
                <c:pt idx="15">
                  <c:v>-24</c:v>
                </c:pt>
                <c:pt idx="16">
                  <c:v>-23</c:v>
                </c:pt>
                <c:pt idx="17">
                  <c:v>-22</c:v>
                </c:pt>
                <c:pt idx="18">
                  <c:v>-21</c:v>
                </c:pt>
                <c:pt idx="19">
                  <c:v>-20</c:v>
                </c:pt>
                <c:pt idx="20">
                  <c:v>-19</c:v>
                </c:pt>
                <c:pt idx="21">
                  <c:v>-18</c:v>
                </c:pt>
                <c:pt idx="22">
                  <c:v>-17</c:v>
                </c:pt>
                <c:pt idx="23">
                  <c:v>-16</c:v>
                </c:pt>
                <c:pt idx="24">
                  <c:v>-15</c:v>
                </c:pt>
                <c:pt idx="25">
                  <c:v>-14</c:v>
                </c:pt>
                <c:pt idx="26">
                  <c:v>-13</c:v>
                </c:pt>
                <c:pt idx="27">
                  <c:v>-12</c:v>
                </c:pt>
                <c:pt idx="28">
                  <c:v>-11</c:v>
                </c:pt>
                <c:pt idx="29">
                  <c:v>-10</c:v>
                </c:pt>
                <c:pt idx="30">
                  <c:v>-9</c:v>
                </c:pt>
                <c:pt idx="31">
                  <c:v>-8</c:v>
                </c:pt>
                <c:pt idx="32">
                  <c:v>-7</c:v>
                </c:pt>
                <c:pt idx="33">
                  <c:v>-6</c:v>
                </c:pt>
                <c:pt idx="34">
                  <c:v>-5</c:v>
                </c:pt>
                <c:pt idx="35">
                  <c:v>-4</c:v>
                </c:pt>
                <c:pt idx="36">
                  <c:v>-3</c:v>
                </c:pt>
                <c:pt idx="37">
                  <c:v>-2</c:v>
                </c:pt>
                <c:pt idx="38">
                  <c:v>-1</c:v>
                </c:pt>
                <c:pt idx="39">
                  <c:v>0</c:v>
                </c:pt>
                <c:pt idx="40">
                  <c:v>1</c:v>
                </c:pt>
                <c:pt idx="41">
                  <c:v>2</c:v>
                </c:pt>
                <c:pt idx="42">
                  <c:v>3</c:v>
                </c:pt>
                <c:pt idx="43">
                  <c:v>4</c:v>
                </c:pt>
                <c:pt idx="44">
                  <c:v>5</c:v>
                </c:pt>
                <c:pt idx="45">
                  <c:v>6</c:v>
                </c:pt>
                <c:pt idx="46">
                  <c:v>7</c:v>
                </c:pt>
                <c:pt idx="47">
                  <c:v>8</c:v>
                </c:pt>
                <c:pt idx="48">
                  <c:v>9</c:v>
                </c:pt>
                <c:pt idx="49">
                  <c:v>10</c:v>
                </c:pt>
                <c:pt idx="50">
                  <c:v>11</c:v>
                </c:pt>
                <c:pt idx="51">
                  <c:v>12</c:v>
                </c:pt>
                <c:pt idx="52">
                  <c:v>13</c:v>
                </c:pt>
                <c:pt idx="53">
                  <c:v>14</c:v>
                </c:pt>
                <c:pt idx="54">
                  <c:v>15</c:v>
                </c:pt>
                <c:pt idx="55">
                  <c:v>16</c:v>
                </c:pt>
                <c:pt idx="56">
                  <c:v>17</c:v>
                </c:pt>
                <c:pt idx="57">
                  <c:v>18</c:v>
                </c:pt>
                <c:pt idx="58">
                  <c:v>19</c:v>
                </c:pt>
                <c:pt idx="59">
                  <c:v>20</c:v>
                </c:pt>
                <c:pt idx="60">
                  <c:v>21</c:v>
                </c:pt>
                <c:pt idx="61">
                  <c:v>22</c:v>
                </c:pt>
                <c:pt idx="62">
                  <c:v>23</c:v>
                </c:pt>
                <c:pt idx="63">
                  <c:v>24</c:v>
                </c:pt>
                <c:pt idx="64">
                  <c:v>25</c:v>
                </c:pt>
                <c:pt idx="65">
                  <c:v>26</c:v>
                </c:pt>
                <c:pt idx="66">
                  <c:v>27</c:v>
                </c:pt>
                <c:pt idx="67">
                  <c:v>28</c:v>
                </c:pt>
                <c:pt idx="68">
                  <c:v>29</c:v>
                </c:pt>
                <c:pt idx="69">
                  <c:v>30</c:v>
                </c:pt>
                <c:pt idx="70">
                  <c:v>31</c:v>
                </c:pt>
                <c:pt idx="71">
                  <c:v>32</c:v>
                </c:pt>
                <c:pt idx="72">
                  <c:v>33</c:v>
                </c:pt>
                <c:pt idx="73">
                  <c:v>34</c:v>
                </c:pt>
                <c:pt idx="74">
                  <c:v>35</c:v>
                </c:pt>
                <c:pt idx="75">
                  <c:v>36</c:v>
                </c:pt>
                <c:pt idx="76">
                  <c:v>37</c:v>
                </c:pt>
                <c:pt idx="77">
                  <c:v>38</c:v>
                </c:pt>
                <c:pt idx="78">
                  <c:v>39</c:v>
                </c:pt>
              </c:numCache>
            </c:numRef>
          </c:xVal>
          <c:yVal>
            <c:numRef>
              <c:f>Sheet1!$E$1:$E$79</c:f>
              <c:numCache>
                <c:formatCode>General</c:formatCode>
                <c:ptCount val="79"/>
                <c:pt idx="0">
                  <c:v>0.21952004528476315</c:v>
                </c:pt>
                <c:pt idx="1">
                  <c:v>0.22003001985831505</c:v>
                </c:pt>
                <c:pt idx="2">
                  <c:v>0.22056725031676538</c:v>
                </c:pt>
                <c:pt idx="3">
                  <c:v>0.22113397248636638</c:v>
                </c:pt>
                <c:pt idx="4">
                  <c:v>0.22173267250552325</c:v>
                </c:pt>
                <c:pt idx="5">
                  <c:v>0.22236612269252309</c:v>
                </c:pt>
                <c:pt idx="6">
                  <c:v>0.22303742373008228</c:v>
                </c:pt>
                <c:pt idx="7">
                  <c:v>0.22375005449633933</c:v>
                </c:pt>
                <c:pt idx="8">
                  <c:v>0.22450793119964119</c:v>
                </c:pt>
                <c:pt idx="9">
                  <c:v>0.22531547789530482</c:v>
                </c:pt>
                <c:pt idx="10">
                  <c:v>0.22617771100659403</c:v>
                </c:pt>
                <c:pt idx="11">
                  <c:v>0.22710034118051992</c:v>
                </c:pt>
                <c:pt idx="12">
                  <c:v>0.2280898967382689</c:v>
                </c:pt>
                <c:pt idx="13">
                  <c:v>0.22915387420851732</c:v>
                </c:pt>
                <c:pt idx="14">
                  <c:v>0.23030092306940772</c:v>
                </c:pt>
                <c:pt idx="15">
                  <c:v>0.23154107402675203</c:v>
                </c:pt>
                <c:pt idx="16">
                  <c:v>0.23288602314361456</c:v>
                </c:pt>
                <c:pt idx="17">
                  <c:v>0.23434948822922008</c:v>
                </c:pt>
                <c:pt idx="18">
                  <c:v>0.23594765955854197</c:v>
                </c:pt>
                <c:pt idx="19">
                  <c:v>0.23769977491340069</c:v>
                </c:pt>
                <c:pt idx="20">
                  <c:v>0.23962886013209328</c:v>
                </c:pt>
                <c:pt idx="21">
                  <c:v>0.24176269236383838</c:v>
                </c:pt>
                <c:pt idx="22">
                  <c:v>0.24413506638395735</c:v>
                </c:pt>
                <c:pt idx="23">
                  <c:v>0.24678747822642155</c:v>
                </c:pt>
                <c:pt idx="24">
                  <c:v>0.24977139059379183</c:v>
                </c:pt>
                <c:pt idx="25">
                  <c:v>0.25315131966974286</c:v>
                </c:pt>
                <c:pt idx="26">
                  <c:v>0.2570090965635079</c:v>
                </c:pt>
                <c:pt idx="27">
                  <c:v>0.26144982940974004</c:v>
                </c:pt>
                <c:pt idx="28">
                  <c:v>0.2666103550729999</c:v>
                </c:pt>
                <c:pt idx="29">
                  <c:v>0.27267136495450606</c:v>
                </c:pt>
                <c:pt idx="30">
                  <c:v>0.2798749632485939</c:v>
                </c:pt>
                <c:pt idx="31">
                  <c:v>0.28855017059025995</c:v>
                </c:pt>
                <c:pt idx="32">
                  <c:v>0.29914960432314075</c:v>
                </c:pt>
                <c:pt idx="33">
                  <c:v>0.31230022508659927</c:v>
                </c:pt>
                <c:pt idx="34">
                  <c:v>0.32886602751363364</c:v>
                </c:pt>
                <c:pt idx="35">
                  <c:v>0.35</c:v>
                </c:pt>
                <c:pt idx="36">
                  <c:v>0.37710034118051994</c:v>
                </c:pt>
                <c:pt idx="37">
                  <c:v>0.41144982940974006</c:v>
                </c:pt>
                <c:pt idx="38">
                  <c:v>0.4532125217735784</c:v>
                </c:pt>
                <c:pt idx="39">
                  <c:v>0.5</c:v>
                </c:pt>
                <c:pt idx="40">
                  <c:v>0.5467874782264216</c:v>
                </c:pt>
                <c:pt idx="41">
                  <c:v>0.58855017059025994</c:v>
                </c:pt>
                <c:pt idx="42">
                  <c:v>0.62289965881948006</c:v>
                </c:pt>
                <c:pt idx="43">
                  <c:v>0.64999999999999991</c:v>
                </c:pt>
                <c:pt idx="44">
                  <c:v>0.6711339724863663</c:v>
                </c:pt>
                <c:pt idx="45">
                  <c:v>0.68769977491340073</c:v>
                </c:pt>
                <c:pt idx="46">
                  <c:v>0.70085039567685925</c:v>
                </c:pt>
                <c:pt idx="47">
                  <c:v>0.71144982940974</c:v>
                </c:pt>
                <c:pt idx="48">
                  <c:v>0.72012503675140604</c:v>
                </c:pt>
                <c:pt idx="49">
                  <c:v>0.72732863504549394</c:v>
                </c:pt>
                <c:pt idx="50">
                  <c:v>0.7333896449270001</c:v>
                </c:pt>
                <c:pt idx="51">
                  <c:v>0.73855017059025996</c:v>
                </c:pt>
                <c:pt idx="52">
                  <c:v>0.7429909034364921</c:v>
                </c:pt>
                <c:pt idx="53">
                  <c:v>0.7468486803302572</c:v>
                </c:pt>
                <c:pt idx="54">
                  <c:v>0.75022860940620806</c:v>
                </c:pt>
                <c:pt idx="55">
                  <c:v>0.75321252177357834</c:v>
                </c:pt>
                <c:pt idx="56">
                  <c:v>0.75586493361604279</c:v>
                </c:pt>
                <c:pt idx="57">
                  <c:v>0.75823730763616171</c:v>
                </c:pt>
                <c:pt idx="58">
                  <c:v>0.76037113986790672</c:v>
                </c:pt>
                <c:pt idx="59">
                  <c:v>0.76230022508659934</c:v>
                </c:pt>
                <c:pt idx="60">
                  <c:v>0.76405234044145809</c:v>
                </c:pt>
                <c:pt idx="61">
                  <c:v>0.76565051177077992</c:v>
                </c:pt>
                <c:pt idx="62">
                  <c:v>0.76711397685638549</c:v>
                </c:pt>
                <c:pt idx="63">
                  <c:v>0.76845892597324794</c:v>
                </c:pt>
                <c:pt idx="64">
                  <c:v>0.76969907693059225</c:v>
                </c:pt>
                <c:pt idx="65">
                  <c:v>0.77084612579148271</c:v>
                </c:pt>
                <c:pt idx="66">
                  <c:v>0.77191010326173104</c:v>
                </c:pt>
                <c:pt idx="67">
                  <c:v>0.77289965881948008</c:v>
                </c:pt>
                <c:pt idx="68">
                  <c:v>0.77382228899340588</c:v>
                </c:pt>
                <c:pt idx="69">
                  <c:v>0.77468452210469518</c:v>
                </c:pt>
                <c:pt idx="70">
                  <c:v>0.77549206880035881</c:v>
                </c:pt>
                <c:pt idx="71">
                  <c:v>0.77624994550366067</c:v>
                </c:pt>
                <c:pt idx="72">
                  <c:v>0.77696257626991772</c:v>
                </c:pt>
                <c:pt idx="73">
                  <c:v>0.77763387730747691</c:v>
                </c:pt>
                <c:pt idx="74">
                  <c:v>0.77826732749447669</c:v>
                </c:pt>
                <c:pt idx="75">
                  <c:v>0.77886602751363365</c:v>
                </c:pt>
                <c:pt idx="76">
                  <c:v>0.77943274968323473</c:v>
                </c:pt>
                <c:pt idx="77">
                  <c:v>0.77996998014168484</c:v>
                </c:pt>
                <c:pt idx="78">
                  <c:v>0.78047995471523679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196-41F5-B176-6E4A6D550A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8309328"/>
        <c:axId val="518306448"/>
      </c:scatterChart>
      <c:valAx>
        <c:axId val="518309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8306448"/>
        <c:crosses val="autoZero"/>
        <c:crossBetween val="midCat"/>
      </c:valAx>
      <c:valAx>
        <c:axId val="51830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183093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983E8-37C3-4D5B-938C-41099B389E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5BEBB7-B935-415D-9BBF-814F54501A9B}">
      <dgm:prSet/>
      <dgm:spPr/>
      <dgm:t>
        <a:bodyPr/>
        <a:lstStyle/>
        <a:p>
          <a:r>
            <a:rPr lang="pl-PL"/>
            <a:t>Heurystyka podejmowania decyzji w pewnych zadaniach sztucznej inteligencji, używana zwłaszcza do wyboru ruchów w grach</a:t>
          </a:r>
          <a:endParaRPr lang="en-US"/>
        </a:p>
      </dgm:t>
    </dgm:pt>
    <dgm:pt modelId="{7E25C743-4C55-4DB8-A8BF-DD5A7517B1BF}" type="parTrans" cxnId="{DF4B9857-72EE-4504-95F0-4657D01F4311}">
      <dgm:prSet/>
      <dgm:spPr/>
      <dgm:t>
        <a:bodyPr/>
        <a:lstStyle/>
        <a:p>
          <a:endParaRPr lang="en-US"/>
        </a:p>
      </dgm:t>
    </dgm:pt>
    <dgm:pt modelId="{FF5C40AC-C066-4598-8CE9-724BE0371367}" type="sibTrans" cxnId="{DF4B9857-72EE-4504-95F0-4657D01F4311}">
      <dgm:prSet/>
      <dgm:spPr/>
      <dgm:t>
        <a:bodyPr/>
        <a:lstStyle/>
        <a:p>
          <a:endParaRPr lang="en-US"/>
        </a:p>
      </dgm:t>
    </dgm:pt>
    <dgm:pt modelId="{B4923790-3F98-428A-89C9-B4A23F4016FC}">
      <dgm:prSet/>
      <dgm:spPr/>
      <dgm:t>
        <a:bodyPr/>
        <a:lstStyle/>
        <a:p>
          <a:r>
            <a:rPr lang="pl-PL"/>
            <a:t>Analiza najbardziej obiecujących ruchów</a:t>
          </a:r>
          <a:endParaRPr lang="en-US"/>
        </a:p>
      </dgm:t>
    </dgm:pt>
    <dgm:pt modelId="{C206B6A1-9292-427A-BD54-EA5260243998}" type="parTrans" cxnId="{0DC91BE4-42F4-4BDF-AF40-120681DAC38F}">
      <dgm:prSet/>
      <dgm:spPr/>
      <dgm:t>
        <a:bodyPr/>
        <a:lstStyle/>
        <a:p>
          <a:endParaRPr lang="en-US"/>
        </a:p>
      </dgm:t>
    </dgm:pt>
    <dgm:pt modelId="{F1EA715B-AB64-4EDC-BC7C-1F6853831C30}" type="sibTrans" cxnId="{0DC91BE4-42F4-4BDF-AF40-120681DAC38F}">
      <dgm:prSet/>
      <dgm:spPr/>
      <dgm:t>
        <a:bodyPr/>
        <a:lstStyle/>
        <a:p>
          <a:endParaRPr lang="en-US"/>
        </a:p>
      </dgm:t>
    </dgm:pt>
    <dgm:pt modelId="{EE7C3DF6-8286-4204-8A9F-E318764E4FAF}">
      <dgm:prSet/>
      <dgm:spPr/>
      <dgm:t>
        <a:bodyPr/>
        <a:lstStyle/>
        <a:p>
          <a:r>
            <a:rPr lang="pl-PL"/>
            <a:t>Rozrost drzewa wariantów oparty na </a:t>
          </a:r>
          <a:r>
            <a:rPr lang="pl-PL" b="1" u="sng"/>
            <a:t>losowym</a:t>
          </a:r>
          <a:r>
            <a:rPr lang="pl-PL" b="1"/>
            <a:t> </a:t>
          </a:r>
          <a:r>
            <a:rPr lang="pl-PL"/>
            <a:t>próbkowaniu przestrzeni przeszukiwań</a:t>
          </a:r>
          <a:endParaRPr lang="en-US"/>
        </a:p>
      </dgm:t>
    </dgm:pt>
    <dgm:pt modelId="{8EC46AB4-8231-46ED-BA33-16A8BC16FD79}" type="parTrans" cxnId="{4684D9F4-231F-40A4-A72B-C7CE6C35337D}">
      <dgm:prSet/>
      <dgm:spPr/>
      <dgm:t>
        <a:bodyPr/>
        <a:lstStyle/>
        <a:p>
          <a:endParaRPr lang="en-US"/>
        </a:p>
      </dgm:t>
    </dgm:pt>
    <dgm:pt modelId="{BBC55D47-B613-4E8E-9707-85660A901CF5}" type="sibTrans" cxnId="{4684D9F4-231F-40A4-A72B-C7CE6C35337D}">
      <dgm:prSet/>
      <dgm:spPr/>
      <dgm:t>
        <a:bodyPr/>
        <a:lstStyle/>
        <a:p>
          <a:endParaRPr lang="en-US"/>
        </a:p>
      </dgm:t>
    </dgm:pt>
    <dgm:pt modelId="{F01F28B3-CDA1-4986-8BB3-97B77C90D691}" type="pres">
      <dgm:prSet presAssocID="{BC9983E8-37C3-4D5B-938C-41099B389EA8}" presName="root" presStyleCnt="0">
        <dgm:presLayoutVars>
          <dgm:dir/>
          <dgm:resizeHandles val="exact"/>
        </dgm:presLayoutVars>
      </dgm:prSet>
      <dgm:spPr/>
    </dgm:pt>
    <dgm:pt modelId="{1203B0D8-6E73-4F3F-8909-F7DD7DED4854}" type="pres">
      <dgm:prSet presAssocID="{1A5BEBB7-B935-415D-9BBF-814F54501A9B}" presName="compNode" presStyleCnt="0"/>
      <dgm:spPr/>
    </dgm:pt>
    <dgm:pt modelId="{79BE015E-0886-49C1-A32F-288EDCBC768C}" type="pres">
      <dgm:prSet presAssocID="{1A5BEBB7-B935-415D-9BBF-814F54501A9B}" presName="bgRect" presStyleLbl="bgShp" presStyleIdx="0" presStyleCnt="3"/>
      <dgm:spPr/>
    </dgm:pt>
    <dgm:pt modelId="{EC1F5AB1-4682-497B-A9A0-A38082A08366}" type="pres">
      <dgm:prSet presAssocID="{1A5BEBB7-B935-415D-9BBF-814F54501A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56F75-B9C6-4107-A75B-5A76621DF020}" type="pres">
      <dgm:prSet presAssocID="{1A5BEBB7-B935-415D-9BBF-814F54501A9B}" presName="spaceRect" presStyleCnt="0"/>
      <dgm:spPr/>
    </dgm:pt>
    <dgm:pt modelId="{9C76D22B-DE91-49CF-8873-C76B9F1D4977}" type="pres">
      <dgm:prSet presAssocID="{1A5BEBB7-B935-415D-9BBF-814F54501A9B}" presName="parTx" presStyleLbl="revTx" presStyleIdx="0" presStyleCnt="3">
        <dgm:presLayoutVars>
          <dgm:chMax val="0"/>
          <dgm:chPref val="0"/>
        </dgm:presLayoutVars>
      </dgm:prSet>
      <dgm:spPr/>
    </dgm:pt>
    <dgm:pt modelId="{E4237A14-35F7-4DBE-8E85-068325E2E2C5}" type="pres">
      <dgm:prSet presAssocID="{FF5C40AC-C066-4598-8CE9-724BE0371367}" presName="sibTrans" presStyleCnt="0"/>
      <dgm:spPr/>
    </dgm:pt>
    <dgm:pt modelId="{728BF8DE-9418-461B-852C-6DBA676FA375}" type="pres">
      <dgm:prSet presAssocID="{B4923790-3F98-428A-89C9-B4A23F4016FC}" presName="compNode" presStyleCnt="0"/>
      <dgm:spPr/>
    </dgm:pt>
    <dgm:pt modelId="{E1388BBD-C8D6-4ECA-B862-15AA5E4A4472}" type="pres">
      <dgm:prSet presAssocID="{B4923790-3F98-428A-89C9-B4A23F4016FC}" presName="bgRect" presStyleLbl="bgShp" presStyleIdx="1" presStyleCnt="3"/>
      <dgm:spPr/>
    </dgm:pt>
    <dgm:pt modelId="{7E31C25C-7C4D-4D9D-9662-B2D4692251EC}" type="pres">
      <dgm:prSet presAssocID="{B4923790-3F98-428A-89C9-B4A23F4016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15B57EE-EB96-4DB2-BC85-FAC07527824F}" type="pres">
      <dgm:prSet presAssocID="{B4923790-3F98-428A-89C9-B4A23F4016FC}" presName="spaceRect" presStyleCnt="0"/>
      <dgm:spPr/>
    </dgm:pt>
    <dgm:pt modelId="{12B0EA34-AA24-4167-9BC9-D9FCFF9CDFF4}" type="pres">
      <dgm:prSet presAssocID="{B4923790-3F98-428A-89C9-B4A23F4016FC}" presName="parTx" presStyleLbl="revTx" presStyleIdx="1" presStyleCnt="3">
        <dgm:presLayoutVars>
          <dgm:chMax val="0"/>
          <dgm:chPref val="0"/>
        </dgm:presLayoutVars>
      </dgm:prSet>
      <dgm:spPr/>
    </dgm:pt>
    <dgm:pt modelId="{120E6AF1-497D-4112-8CFC-48E700E9B365}" type="pres">
      <dgm:prSet presAssocID="{F1EA715B-AB64-4EDC-BC7C-1F6853831C30}" presName="sibTrans" presStyleCnt="0"/>
      <dgm:spPr/>
    </dgm:pt>
    <dgm:pt modelId="{8BE31FEC-8754-49C4-8A4D-D40AF097FD24}" type="pres">
      <dgm:prSet presAssocID="{EE7C3DF6-8286-4204-8A9F-E318764E4FAF}" presName="compNode" presStyleCnt="0"/>
      <dgm:spPr/>
    </dgm:pt>
    <dgm:pt modelId="{4213FB42-4711-439A-A0B5-4352E52CF314}" type="pres">
      <dgm:prSet presAssocID="{EE7C3DF6-8286-4204-8A9F-E318764E4FAF}" presName="bgRect" presStyleLbl="bgShp" presStyleIdx="2" presStyleCnt="3"/>
      <dgm:spPr/>
    </dgm:pt>
    <dgm:pt modelId="{F818E8A0-38F2-4E79-8019-B07E1EA237D1}" type="pres">
      <dgm:prSet presAssocID="{EE7C3DF6-8286-4204-8A9F-E318764E4F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5CC89C3A-5589-4478-B663-022D03151D85}" type="pres">
      <dgm:prSet presAssocID="{EE7C3DF6-8286-4204-8A9F-E318764E4FAF}" presName="spaceRect" presStyleCnt="0"/>
      <dgm:spPr/>
    </dgm:pt>
    <dgm:pt modelId="{56EAB0AB-ED42-423B-96E0-6561D0F2AD5D}" type="pres">
      <dgm:prSet presAssocID="{EE7C3DF6-8286-4204-8A9F-E318764E4F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F733C37-41AD-4AA2-A029-4AADA64BE1C1}" type="presOf" srcId="{B4923790-3F98-428A-89C9-B4A23F4016FC}" destId="{12B0EA34-AA24-4167-9BC9-D9FCFF9CDFF4}" srcOrd="0" destOrd="0" presId="urn:microsoft.com/office/officeart/2018/2/layout/IconVerticalSolidList"/>
    <dgm:cxn modelId="{6D003A73-364F-4921-94E2-25AC8E6ED45B}" type="presOf" srcId="{BC9983E8-37C3-4D5B-938C-41099B389EA8}" destId="{F01F28B3-CDA1-4986-8BB3-97B77C90D691}" srcOrd="0" destOrd="0" presId="urn:microsoft.com/office/officeart/2018/2/layout/IconVerticalSolidList"/>
    <dgm:cxn modelId="{DF4B9857-72EE-4504-95F0-4657D01F4311}" srcId="{BC9983E8-37C3-4D5B-938C-41099B389EA8}" destId="{1A5BEBB7-B935-415D-9BBF-814F54501A9B}" srcOrd="0" destOrd="0" parTransId="{7E25C743-4C55-4DB8-A8BF-DD5A7517B1BF}" sibTransId="{FF5C40AC-C066-4598-8CE9-724BE0371367}"/>
    <dgm:cxn modelId="{0DC91BE4-42F4-4BDF-AF40-120681DAC38F}" srcId="{BC9983E8-37C3-4D5B-938C-41099B389EA8}" destId="{B4923790-3F98-428A-89C9-B4A23F4016FC}" srcOrd="1" destOrd="0" parTransId="{C206B6A1-9292-427A-BD54-EA5260243998}" sibTransId="{F1EA715B-AB64-4EDC-BC7C-1F6853831C30}"/>
    <dgm:cxn modelId="{ECE3C9F2-F899-422D-9293-E37FA81AC2A0}" type="presOf" srcId="{1A5BEBB7-B935-415D-9BBF-814F54501A9B}" destId="{9C76D22B-DE91-49CF-8873-C76B9F1D4977}" srcOrd="0" destOrd="0" presId="urn:microsoft.com/office/officeart/2018/2/layout/IconVerticalSolidList"/>
    <dgm:cxn modelId="{4684D9F4-231F-40A4-A72B-C7CE6C35337D}" srcId="{BC9983E8-37C3-4D5B-938C-41099B389EA8}" destId="{EE7C3DF6-8286-4204-8A9F-E318764E4FAF}" srcOrd="2" destOrd="0" parTransId="{8EC46AB4-8231-46ED-BA33-16A8BC16FD79}" sibTransId="{BBC55D47-B613-4E8E-9707-85660A901CF5}"/>
    <dgm:cxn modelId="{35B3D1F9-872A-4D39-A17A-80D3B4268B3F}" type="presOf" srcId="{EE7C3DF6-8286-4204-8A9F-E318764E4FAF}" destId="{56EAB0AB-ED42-423B-96E0-6561D0F2AD5D}" srcOrd="0" destOrd="0" presId="urn:microsoft.com/office/officeart/2018/2/layout/IconVerticalSolidList"/>
    <dgm:cxn modelId="{91939A01-2843-4A1C-A1F8-F7E55E8A6599}" type="presParOf" srcId="{F01F28B3-CDA1-4986-8BB3-97B77C90D691}" destId="{1203B0D8-6E73-4F3F-8909-F7DD7DED4854}" srcOrd="0" destOrd="0" presId="urn:microsoft.com/office/officeart/2018/2/layout/IconVerticalSolidList"/>
    <dgm:cxn modelId="{98A925C0-451B-4E02-8CA5-9A9D8FF8634A}" type="presParOf" srcId="{1203B0D8-6E73-4F3F-8909-F7DD7DED4854}" destId="{79BE015E-0886-49C1-A32F-288EDCBC768C}" srcOrd="0" destOrd="0" presId="urn:microsoft.com/office/officeart/2018/2/layout/IconVerticalSolidList"/>
    <dgm:cxn modelId="{689500C8-FB6B-4F72-8DD5-0A61D1ECD549}" type="presParOf" srcId="{1203B0D8-6E73-4F3F-8909-F7DD7DED4854}" destId="{EC1F5AB1-4682-497B-A9A0-A38082A08366}" srcOrd="1" destOrd="0" presId="urn:microsoft.com/office/officeart/2018/2/layout/IconVerticalSolidList"/>
    <dgm:cxn modelId="{3E00FD23-5D40-4233-9434-EC923B245039}" type="presParOf" srcId="{1203B0D8-6E73-4F3F-8909-F7DD7DED4854}" destId="{37A56F75-B9C6-4107-A75B-5A76621DF020}" srcOrd="2" destOrd="0" presId="urn:microsoft.com/office/officeart/2018/2/layout/IconVerticalSolidList"/>
    <dgm:cxn modelId="{13920684-4371-446F-9484-09D5173C12B9}" type="presParOf" srcId="{1203B0D8-6E73-4F3F-8909-F7DD7DED4854}" destId="{9C76D22B-DE91-49CF-8873-C76B9F1D4977}" srcOrd="3" destOrd="0" presId="urn:microsoft.com/office/officeart/2018/2/layout/IconVerticalSolidList"/>
    <dgm:cxn modelId="{4DA86DBA-6D17-4A01-A12B-10FFF0EEE46B}" type="presParOf" srcId="{F01F28B3-CDA1-4986-8BB3-97B77C90D691}" destId="{E4237A14-35F7-4DBE-8E85-068325E2E2C5}" srcOrd="1" destOrd="0" presId="urn:microsoft.com/office/officeart/2018/2/layout/IconVerticalSolidList"/>
    <dgm:cxn modelId="{373076F0-3DB7-4F50-9D52-EF56AAC49CAD}" type="presParOf" srcId="{F01F28B3-CDA1-4986-8BB3-97B77C90D691}" destId="{728BF8DE-9418-461B-852C-6DBA676FA375}" srcOrd="2" destOrd="0" presId="urn:microsoft.com/office/officeart/2018/2/layout/IconVerticalSolidList"/>
    <dgm:cxn modelId="{469414D7-9184-4725-A289-44D50B52B88D}" type="presParOf" srcId="{728BF8DE-9418-461B-852C-6DBA676FA375}" destId="{E1388BBD-C8D6-4ECA-B862-15AA5E4A4472}" srcOrd="0" destOrd="0" presId="urn:microsoft.com/office/officeart/2018/2/layout/IconVerticalSolidList"/>
    <dgm:cxn modelId="{1EAD54FE-7530-476B-928D-D387B84CD5AF}" type="presParOf" srcId="{728BF8DE-9418-461B-852C-6DBA676FA375}" destId="{7E31C25C-7C4D-4D9D-9662-B2D4692251EC}" srcOrd="1" destOrd="0" presId="urn:microsoft.com/office/officeart/2018/2/layout/IconVerticalSolidList"/>
    <dgm:cxn modelId="{AE7A0CA0-E5A6-415C-BE4A-3A79C1779D4F}" type="presParOf" srcId="{728BF8DE-9418-461B-852C-6DBA676FA375}" destId="{215B57EE-EB96-4DB2-BC85-FAC07527824F}" srcOrd="2" destOrd="0" presId="urn:microsoft.com/office/officeart/2018/2/layout/IconVerticalSolidList"/>
    <dgm:cxn modelId="{CEF461E0-3BF1-4881-AD6E-4856A67083D2}" type="presParOf" srcId="{728BF8DE-9418-461B-852C-6DBA676FA375}" destId="{12B0EA34-AA24-4167-9BC9-D9FCFF9CDFF4}" srcOrd="3" destOrd="0" presId="urn:microsoft.com/office/officeart/2018/2/layout/IconVerticalSolidList"/>
    <dgm:cxn modelId="{CB7E7894-F218-4F6A-BB57-EDE148288047}" type="presParOf" srcId="{F01F28B3-CDA1-4986-8BB3-97B77C90D691}" destId="{120E6AF1-497D-4112-8CFC-48E700E9B365}" srcOrd="3" destOrd="0" presId="urn:microsoft.com/office/officeart/2018/2/layout/IconVerticalSolidList"/>
    <dgm:cxn modelId="{4A3F557E-7DC5-43B7-87FC-98908F215F5D}" type="presParOf" srcId="{F01F28B3-CDA1-4986-8BB3-97B77C90D691}" destId="{8BE31FEC-8754-49C4-8A4D-D40AF097FD24}" srcOrd="4" destOrd="0" presId="urn:microsoft.com/office/officeart/2018/2/layout/IconVerticalSolidList"/>
    <dgm:cxn modelId="{EC132427-CD9D-4977-94F9-D80A0CF9EAA9}" type="presParOf" srcId="{8BE31FEC-8754-49C4-8A4D-D40AF097FD24}" destId="{4213FB42-4711-439A-A0B5-4352E52CF314}" srcOrd="0" destOrd="0" presId="urn:microsoft.com/office/officeart/2018/2/layout/IconVerticalSolidList"/>
    <dgm:cxn modelId="{E962B245-857E-4B52-9448-883B8E0D2A20}" type="presParOf" srcId="{8BE31FEC-8754-49C4-8A4D-D40AF097FD24}" destId="{F818E8A0-38F2-4E79-8019-B07E1EA237D1}" srcOrd="1" destOrd="0" presId="urn:microsoft.com/office/officeart/2018/2/layout/IconVerticalSolidList"/>
    <dgm:cxn modelId="{5DC9375A-3582-430C-BBAC-38D2BDE1EAAF}" type="presParOf" srcId="{8BE31FEC-8754-49C4-8A4D-D40AF097FD24}" destId="{5CC89C3A-5589-4478-B663-022D03151D85}" srcOrd="2" destOrd="0" presId="urn:microsoft.com/office/officeart/2018/2/layout/IconVerticalSolidList"/>
    <dgm:cxn modelId="{9E2BC02C-D1A0-4A89-B905-0778D890AF9C}" type="presParOf" srcId="{8BE31FEC-8754-49C4-8A4D-D40AF097FD24}" destId="{56EAB0AB-ED42-423B-96E0-6561D0F2AD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E015E-0886-49C1-A32F-288EDCBC768C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F5AB1-4682-497B-A9A0-A38082A08366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6D22B-DE91-49CF-8873-C76B9F1D4977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Heurystyka podejmowania decyzji w pewnych zadaniach sztucznej inteligencji, używana zwłaszcza do wyboru ruchów w grach</a:t>
          </a:r>
          <a:endParaRPr lang="en-US" sz="2000" kern="1200"/>
        </a:p>
      </dsp:txBody>
      <dsp:txXfrm>
        <a:off x="1840447" y="680"/>
        <a:ext cx="4420652" cy="1593460"/>
      </dsp:txXfrm>
    </dsp:sp>
    <dsp:sp modelId="{E1388BBD-C8D6-4ECA-B862-15AA5E4A4472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C25C-7C4D-4D9D-9662-B2D4692251EC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0EA34-AA24-4167-9BC9-D9FCFF9CDFF4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Analiza najbardziej obiecujących ruchów</a:t>
          </a:r>
          <a:endParaRPr lang="en-US" sz="2000" kern="1200"/>
        </a:p>
      </dsp:txBody>
      <dsp:txXfrm>
        <a:off x="1840447" y="1992507"/>
        <a:ext cx="4420652" cy="1593460"/>
      </dsp:txXfrm>
    </dsp:sp>
    <dsp:sp modelId="{4213FB42-4711-439A-A0B5-4352E52CF314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E8A0-38F2-4E79-8019-B07E1EA237D1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B0AB-ED42-423B-96E0-6561D0F2AD5D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Rozrost drzewa wariantów oparty na </a:t>
          </a:r>
          <a:r>
            <a:rPr lang="pl-PL" sz="2000" b="1" u="sng" kern="1200"/>
            <a:t>losowym</a:t>
          </a:r>
          <a:r>
            <a:rPr lang="pl-PL" sz="2000" b="1" kern="1200"/>
            <a:t> </a:t>
          </a:r>
          <a:r>
            <a:rPr lang="pl-PL" sz="2000" kern="1200"/>
            <a:t>próbkowaniu przestrzeni przeszukiwań</a:t>
          </a:r>
          <a:endParaRPr lang="en-US" sz="2000" kern="1200"/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DFA0-A708-4187-90DA-E47D5F053D0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F7037-7095-43F4-B3A1-A3FA3BD8411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Wierzchołek – pewien stan rozgrywki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Powszechnie stosowany algorytm w sztucznej inteligencji</a:t>
            </a:r>
          </a:p>
          <a:p>
            <a:r>
              <a:rPr lang="pl-PL" dirty="0"/>
              <a:t>Sztandarowy przykład: </a:t>
            </a:r>
            <a:r>
              <a:rPr lang="pl-PL" dirty="0" err="1"/>
              <a:t>AlphaGo</a:t>
            </a:r>
            <a:r>
              <a:rPr lang="pl-PL" dirty="0"/>
              <a:t> (Google </a:t>
            </a:r>
            <a:r>
              <a:rPr lang="pl-PL" dirty="0" err="1"/>
              <a:t>DeepMind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64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lepsze kolorowanie krawędzi - 2 podejścia, w grupie dzieci/cały poziom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341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lepsze kolorowanie krawędzi - 2 podejścia, w grupie dzieci/cały poziom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6871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lepsze kolorowanie krawędzi - 2 podejścia, w grupie dzieci/cały poziom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992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Couldnt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the </a:t>
            </a:r>
            <a:r>
              <a:rPr lang="pl-PL" dirty="0" err="1"/>
              <a:t>move</a:t>
            </a:r>
            <a:r>
              <a:rPr lang="pl-PL" dirty="0"/>
              <a:t> </a:t>
            </a:r>
            <a:r>
              <a:rPr lang="pl-PL" dirty="0" err="1"/>
              <a:t>specified</a:t>
            </a:r>
            <a:r>
              <a:rPr lang="pl-PL" dirty="0"/>
              <a:t>.......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err="1"/>
              <a:t>chetnie</a:t>
            </a:r>
            <a:r>
              <a:rPr lang="pl-PL" dirty="0"/>
              <a:t> </a:t>
            </a:r>
            <a:r>
              <a:rPr lang="pl-PL" dirty="0" err="1"/>
              <a:t>przeglada</a:t>
            </a:r>
            <a:r>
              <a:rPr lang="pl-PL" dirty="0"/>
              <a:t> wszerz, nie </a:t>
            </a:r>
            <a:r>
              <a:rPr lang="pl-PL" dirty="0" err="1"/>
              <a:t>bylo</a:t>
            </a:r>
            <a:r>
              <a:rPr lang="pl-PL" dirty="0"/>
              <a:t> tego </a:t>
            </a:r>
            <a:r>
              <a:rPr lang="pl-PL" dirty="0" err="1"/>
              <a:t>buga</a:t>
            </a:r>
            <a:r>
              <a:rPr lang="pl-PL" dirty="0"/>
              <a:t> widać, ale dla małej liczby iteracji wyskakiwał błąd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Bug który wypłynął późno, bo skupiliśmy się na testowaniu dla dużej liczby iteracji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985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125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8250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3550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541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1. Poprawienie detekcji: teraz jest dużo bardziej dokładna, nawet przy dużym zoomie (przybliżeniu i oddaleniu)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6256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powiedzieć o ucinaniu rozgrywki i że jest przekłamanie bo animacja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-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/>
              <a:t>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4.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065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Faza wyboru - wybranie najbardziej obiecującego wierzchołka do rozrostu drzewa. O tym, w jaki sposób to robimy, za chwilę.</a:t>
            </a:r>
          </a:p>
          <a:p>
            <a:pPr marL="228600" indent="-228600">
              <a:buAutoNum type="arabicPeriod"/>
            </a:pPr>
            <a:r>
              <a:rPr lang="pl-PL" dirty="0"/>
              <a:t> Faza rozrostu  utworzenie wierzchołków potomnych dla najbardziej obiecującego wierzchołka. Tworzone wierzchołki odpowiadają stanom możliwym do uzyskania poprzez wykonanie jednego ruchu ze stanu wierzchołka obiecującego.</a:t>
            </a:r>
          </a:p>
          <a:p>
            <a:pPr marL="228600" indent="-228600">
              <a:buAutoNum type="arabicPeriod"/>
            </a:pPr>
            <a:r>
              <a:rPr lang="pl-PL" dirty="0"/>
              <a:t>Faza symulacji - rozegranie losowej rozgrywki ze stanu jednego z utworzonych wierzchołków utworzonych w poprzedniej fazie. </a:t>
            </a:r>
          </a:p>
          <a:p>
            <a:pPr marL="228600" indent="-228600">
              <a:buAutoNum type="arabicPeriod"/>
            </a:pPr>
            <a:r>
              <a:rPr lang="pl-PL" dirty="0"/>
              <a:t>Faza propagacji wstecznej - aktualizacja informacji wierzchołków na ścieżce od wierzchołka, z którego rozpoczęto symulację, do korzenia drzewa.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12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powiedzieć o ucinaniu rozgrywki i że jest przekłamanie bo animacja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-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/>
              <a:t>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/>
              <a:t>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425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powiedzieć o ucinaniu rozgrywki i że jest przekłamanie bo animacja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-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/>
              <a:t>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99214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powiedzieć o ucinaniu rozgrywki i że jest przekłamanie bo animacja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-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lang="pl-PL" dirty="0"/>
              <a:t>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4. 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7139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powiedzieć o ucinaniu rozgrywki i że jest przekłamanie bo animacja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pl-PL" dirty="0"/>
              <a:t>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3.   lepszy UX - </a:t>
            </a:r>
            <a:r>
              <a:rPr lang="pl-PL" dirty="0" err="1"/>
              <a:t>np</a:t>
            </a:r>
            <a:r>
              <a:rPr lang="pl-PL" dirty="0"/>
              <a:t> </a:t>
            </a:r>
            <a:r>
              <a:rPr lang="pl-PL" dirty="0" err="1"/>
              <a:t>radiobuttony</a:t>
            </a:r>
            <a:r>
              <a:rPr lang="pl-PL" dirty="0"/>
              <a:t> do zapisywania drzew zamiast kilku przycisków jak to było przedtem, tytuły i ikonki okien (</a:t>
            </a:r>
            <a:r>
              <a:rPr lang="pl-PL" dirty="0" err="1"/>
              <a:t>mozna</a:t>
            </a:r>
            <a:r>
              <a:rPr lang="pl-PL" dirty="0"/>
              <a:t> </a:t>
            </a:r>
            <a:r>
              <a:rPr lang="pl-PL" dirty="0" err="1"/>
              <a:t>wspomniec</a:t>
            </a:r>
            <a:r>
              <a:rPr lang="pl-PL" dirty="0"/>
              <a:t> o zielonym layoucie w formie </a:t>
            </a:r>
            <a:r>
              <a:rPr lang="pl-PL" dirty="0" err="1"/>
              <a:t>zartu</a:t>
            </a:r>
            <a:r>
              <a:rPr lang="pl-PL" dirty="0"/>
              <a:t>), wyrównanie paneli w oknie względem siebie + walidacja danych w oknie głównym + dodanie </a:t>
            </a:r>
            <a:r>
              <a:rPr lang="pl-PL" dirty="0" err="1"/>
              <a:t>labelki</a:t>
            </a:r>
            <a:r>
              <a:rPr lang="pl-PL" dirty="0"/>
              <a:t> informującej o stanie gry, w tym gdy się kończy + </a:t>
            </a:r>
            <a:r>
              <a:rPr lang="pl-PL" dirty="0" err="1"/>
              <a:t>user</a:t>
            </a:r>
            <a:r>
              <a:rPr lang="pl-PL" dirty="0"/>
              <a:t> nie może klikać na </a:t>
            </a:r>
            <a:r>
              <a:rPr lang="pl-PL" dirty="0" err="1"/>
              <a:t>gre</a:t>
            </a:r>
            <a:r>
              <a:rPr lang="pl-PL" dirty="0"/>
              <a:t> w trybie PC vs PC, ale to </a:t>
            </a:r>
            <a:r>
              <a:rPr lang="pl-PL" dirty="0" err="1"/>
              <a:t>dosc</a:t>
            </a:r>
            <a:r>
              <a:rPr lang="pl-PL" dirty="0"/>
              <a:t> intuicyjne, jest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move</a:t>
            </a:r>
            <a:r>
              <a:rPr lang="pl-PL" dirty="0"/>
              <a:t> buton + wybór kolorków krawędzi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4.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marL="0" indent="0">
              <a:buFontTx/>
              <a:buNone/>
            </a:pPr>
            <a:r>
              <a:rPr lang="pl-PL" dirty="0"/>
              <a:t>- </a:t>
            </a:r>
            <a:r>
              <a:rPr lang="pl-PL" dirty="0" err="1"/>
              <a:t>troche</a:t>
            </a:r>
            <a:r>
              <a:rPr lang="pl-PL" dirty="0"/>
              <a:t> lepsza architektura, więcej klas abstrakcji dla okien itd., Programowanie zdarzeniowe</a:t>
            </a:r>
          </a:p>
          <a:p>
            <a:pPr marL="0" indent="0">
              <a:buFontTx/>
              <a:buNone/>
            </a:pPr>
            <a:r>
              <a:rPr lang="pl-PL" dirty="0"/>
              <a:t>- dodanie opisów funkcji w celu wygenerowania dokumentacji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dodanie rysowania kamyczków w </a:t>
            </a:r>
            <a:r>
              <a:rPr lang="pl-PL" dirty="0" err="1"/>
              <a:t>mancali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21682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1890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81579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3395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48158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7056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085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 eksploracji zwykle równy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ale najczęściej dobierany empirycznie</a:t>
            </a: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suma wszystkich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składnik powyższego wzoru odpowiada za eksploatację; przyjmuje on wysokie wartości dla ruchów o wysokiej średniej wygranej. Drugi składnik odpowiada za eksplorację; przyjmuje on wysokie wartości dla ruchów, dla których wykonano niewiele symulacji.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Większość współczesnych implementacji metody MCTS opiera się na jakimś wariancie metody UCT.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97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1. poopowiadanie o tym że nasz jeden node waży bardzo dużo i w sumie w pythonie instancje klasy ważą dużo</a:t>
            </a:r>
          </a:p>
          <a:p>
            <a:pPr marL="0" indent="0">
              <a:buFontTx/>
              <a:buNone/>
            </a:pPr>
            <a:r>
              <a:rPr lang="pl-PL" dirty="0"/>
              <a:t>    Nasz jeden node</a:t>
            </a:r>
            <a:r>
              <a:rPr lang="pl-PL" baseline="0" dirty="0"/>
              <a:t> – 2152 B</a:t>
            </a:r>
          </a:p>
          <a:p>
            <a:pPr marL="0" indent="0">
              <a:buFontTx/>
              <a:buNone/>
            </a:pPr>
            <a:r>
              <a:rPr lang="pl-PL" baseline="0" dirty="0"/>
              <a:t>    Język trochę zbyt wysokiego poziomu jak na trudność obliczeń</a:t>
            </a:r>
          </a:p>
          <a:p>
            <a:pPr marL="0" indent="0">
              <a:buFontTx/>
              <a:buNone/>
            </a:pPr>
            <a:r>
              <a:rPr lang="pl-PL" baseline="0" dirty="0"/>
              <a:t>2. –</a:t>
            </a:r>
          </a:p>
          <a:p>
            <a:pPr marL="0" indent="0">
              <a:buFontTx/>
              <a:buNone/>
            </a:pPr>
            <a:r>
              <a:rPr lang="pl-PL" baseline="0" dirty="0"/>
              <a:t>3. Zanurzenie się trochę w świat AI</a:t>
            </a:r>
          </a:p>
          <a:p>
            <a:pPr marL="0" indent="0">
              <a:buFontTx/>
              <a:buNone/>
            </a:pPr>
            <a:r>
              <a:rPr lang="pl-PL" baseline="0" dirty="0"/>
              <a:t>4.  Usprawniony Algorytm Walkera wcale nie wygląda jakby był popularny, mimo że jest liniowy (n^3/2 -&gt;  n)</a:t>
            </a:r>
          </a:p>
          <a:p>
            <a:pPr marL="0" indent="0">
              <a:buFontTx/>
              <a:buNone/>
            </a:pPr>
            <a:r>
              <a:rPr lang="pl-PL" baseline="0" dirty="0"/>
              <a:t>5. Czas tworzenia się wątków duży</a:t>
            </a:r>
          </a:p>
          <a:p>
            <a:pPr marL="0" indent="0">
              <a:buFontTx/>
              <a:buNone/>
            </a:pPr>
            <a:r>
              <a:rPr lang="pl-PL" baseline="0" dirty="0"/>
              <a:t>6.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3838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0136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093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stabilnej wersji 3.7.</a:t>
            </a:r>
          </a:p>
          <a:p>
            <a:r>
              <a:rPr lang="pl-PL" dirty="0"/>
              <a:t>(historycznie) Do gier </a:t>
            </a:r>
            <a:r>
              <a:rPr lang="pl-PL" dirty="0" err="1"/>
              <a:t>PyGame</a:t>
            </a:r>
            <a:r>
              <a:rPr lang="pl-PL" dirty="0"/>
              <a:t> (w wersji stabilnej 1.9.6).</a:t>
            </a:r>
          </a:p>
          <a:p>
            <a:r>
              <a:rPr lang="pl-PL" dirty="0" err="1"/>
              <a:t>PyQT</a:t>
            </a:r>
            <a:r>
              <a:rPr lang="pl-PL" dirty="0"/>
              <a:t> - …</a:t>
            </a:r>
          </a:p>
          <a:p>
            <a:r>
              <a:rPr lang="pl-PL" dirty="0"/>
              <a:t>Wizualizacja - </a:t>
            </a:r>
            <a:r>
              <a:rPr lang="pl-PL" dirty="0" err="1"/>
              <a:t>VisPy</a:t>
            </a:r>
            <a:r>
              <a:rPr lang="pl-PL" dirty="0"/>
              <a:t> (</a:t>
            </a:r>
            <a:r>
              <a:rPr lang="pl-PL" dirty="0" err="1"/>
              <a:t>OpenGL</a:t>
            </a:r>
            <a:r>
              <a:rPr lang="pl-PL" dirty="0"/>
              <a:t>). Nakładka na </a:t>
            </a:r>
            <a:r>
              <a:rPr lang="pl-PL" dirty="0" err="1"/>
              <a:t>Pythona</a:t>
            </a:r>
            <a:r>
              <a:rPr lang="pl-PL" dirty="0"/>
              <a:t> – kod C++. </a:t>
            </a:r>
            <a:r>
              <a:rPr lang="pl-PL" dirty="0" err="1"/>
              <a:t>Wresja</a:t>
            </a:r>
            <a:r>
              <a:rPr lang="pl-PL" dirty="0"/>
              <a:t> 0.6.2. – stabilna (poprawić jeśli trzeba)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55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sekwencje: na początku było wczytywanie wszystkich drzew do pamięci, ale przy 15 tysiącach nie dawał rady i pamięć się kończyła dla około 14 tysięcy</a:t>
            </a:r>
          </a:p>
          <a:p>
            <a:r>
              <a:rPr lang="pl-PL" dirty="0"/>
              <a:t>próba zaimplementowania słownika, który chachowałby stringi - efekt był ale niewiele pomógł:</a:t>
            </a:r>
          </a:p>
          <a:p>
            <a:r>
              <a:rPr lang="pl-PL" dirty="0"/>
              <a:t>teraz jest wczytywanie drzewa przy przełączaniu - trwa szybko</a:t>
            </a:r>
          </a:p>
          <a:p>
            <a:r>
              <a:rPr lang="pl-PL" dirty="0"/>
              <a:t>można też wczytywać sekwencje podając katalog</a:t>
            </a:r>
          </a:p>
          <a:p>
            <a:r>
              <a:rPr lang="pl-PL" dirty="0"/>
              <a:t>można oczywiście wczytywać jednocześnie drzewa w formacie .csv i binarnym</a:t>
            </a:r>
          </a:p>
          <a:p>
            <a:r>
              <a:rPr lang="pl-PL" dirty="0"/>
              <a:t>Dodany będzie jeszcze </a:t>
            </a:r>
            <a:r>
              <a:rPr lang="pl-PL" dirty="0" err="1"/>
              <a:t>feature</a:t>
            </a:r>
            <a:r>
              <a:rPr lang="pl-PL" dirty="0"/>
              <a:t> z przechodzeniem do drzewa o danym numerze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19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sekwencje: na początku było wczytywanie wszystkich drzew do pamięci, ale przy 15 tysiącach nie dawał rady i pamięć się kończyła dla około 14 tysięcy</a:t>
            </a:r>
          </a:p>
          <a:p>
            <a:r>
              <a:rPr lang="pl-PL" dirty="0"/>
              <a:t>próba zaimplementowania słownika, który chachowałby stringi - efekt był ale niewiele pomógł:</a:t>
            </a:r>
          </a:p>
          <a:p>
            <a:r>
              <a:rPr lang="pl-PL" dirty="0"/>
              <a:t>teraz jest wczytywanie drzewa przy przełączaniu - trwa szybko</a:t>
            </a:r>
          </a:p>
          <a:p>
            <a:r>
              <a:rPr lang="pl-PL" dirty="0"/>
              <a:t>można też wczytywać sekwencje podając katalog</a:t>
            </a:r>
          </a:p>
          <a:p>
            <a:r>
              <a:rPr lang="pl-PL" dirty="0"/>
              <a:t>można oczywiście wczytywać jednocześnie drzewa w formacie .csv i binarnym</a:t>
            </a:r>
          </a:p>
          <a:p>
            <a:r>
              <a:rPr lang="pl-PL" dirty="0"/>
              <a:t>Dodany będzie jeszcze </a:t>
            </a:r>
            <a:r>
              <a:rPr lang="pl-PL" dirty="0" err="1"/>
              <a:t>feature</a:t>
            </a:r>
            <a:r>
              <a:rPr lang="pl-PL" dirty="0"/>
              <a:t> z przechodzeniem do drzewa o danym numerze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88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- liczba </a:t>
            </a:r>
            <a:r>
              <a:rPr lang="pl-PL" dirty="0" err="1"/>
              <a:t>wierzcholkow</a:t>
            </a:r>
            <a:r>
              <a:rPr lang="pl-PL" dirty="0"/>
              <a:t> live </a:t>
            </a:r>
            <a:r>
              <a:rPr lang="pl-PL" dirty="0" err="1"/>
              <a:t>updatujaca</a:t>
            </a:r>
            <a:r>
              <a:rPr lang="pl-PL" dirty="0"/>
              <a:t> </a:t>
            </a:r>
            <a:r>
              <a:rPr lang="pl-PL" dirty="0" err="1"/>
              <a:t>sie</a:t>
            </a:r>
            <a:r>
              <a:rPr lang="pl-PL" dirty="0"/>
              <a:t> przy animacji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582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Wyłączenie GL_LINE_SMOOTH</a:t>
            </a:r>
          </a:p>
          <a:p>
            <a:r>
              <a:rPr lang="pl-PL" dirty="0"/>
              <a:t>Narysowanie drzewa w FrameBufferze</a:t>
            </a:r>
          </a:p>
          <a:p>
            <a:r>
              <a:rPr lang="pl-PL" dirty="0"/>
              <a:t>Ściągnięcie bajtów z FrameBuffera</a:t>
            </a:r>
          </a:p>
          <a:p>
            <a:r>
              <a:rPr lang="pl-PL" dirty="0"/>
              <a:t>Zapisanie zawartości w bitmapie</a:t>
            </a:r>
          </a:p>
          <a:p>
            <a:r>
              <a:rPr lang="pl-PL" dirty="0"/>
              <a:t>Włączenie GL_LINE_SMOOTH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49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10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080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88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64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95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277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024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803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502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221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0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356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70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91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5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5891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83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B145-9795-4C17-94CE-20DE88E02DBF}" type="datetimeFigureOut">
              <a:rPr lang="pl-PL" smtClean="0"/>
              <a:t>06.01.2020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42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5100" dirty="0"/>
              <a:t>Wizualizacja algorytmu UCT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9CBAB61-C416-42C4-A592-7D8B52E43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Patryk Fijałkowski</a:t>
            </a:r>
          </a:p>
          <a:p>
            <a:r>
              <a:rPr lang="pl-PL" dirty="0"/>
              <a:t>Grzegorz Kacprowicz</a:t>
            </a:r>
          </a:p>
          <a:p>
            <a:r>
              <a:rPr lang="pl-PL" dirty="0"/>
              <a:t>Promotor: mgr inż. Jan Karwowski</a:t>
            </a:r>
          </a:p>
        </p:txBody>
      </p:sp>
    </p:spTree>
    <p:extLst>
      <p:ext uri="{BB962C8B-B14F-4D97-AF65-F5344CB8AC3E}">
        <p14:creationId xmlns:p14="http://schemas.microsoft.com/office/powerpoint/2010/main" val="1147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animacja tworzenia drzewa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9006C33-EFFF-4C74-908D-85E52BB81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82" y="2291366"/>
            <a:ext cx="7003218" cy="393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eksport do grafiki rastrowej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255823"/>
            <a:ext cx="5154751" cy="3865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17" y="2255824"/>
            <a:ext cx="5146111" cy="3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Progres – lepszy schemat kolorowania krawędzi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718" y="2148836"/>
            <a:ext cx="4352051" cy="435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Bug – </a:t>
            </a:r>
            <a:r>
              <a:rPr lang="en-US" sz="3200" dirty="0" err="1"/>
              <a:t>błędne</a:t>
            </a:r>
            <a:r>
              <a:rPr lang="en-US" sz="3200" dirty="0"/>
              <a:t> </a:t>
            </a:r>
            <a:r>
              <a:rPr lang="en-US" sz="3200" dirty="0" err="1"/>
              <a:t>założenie</a:t>
            </a:r>
            <a:r>
              <a:rPr lang="en-US" sz="3200" dirty="0"/>
              <a:t> </a:t>
            </a:r>
            <a:r>
              <a:rPr lang="en-US" sz="3200" dirty="0" err="1"/>
              <a:t>odnośnie</a:t>
            </a:r>
            <a:r>
              <a:rPr lang="en-US" sz="3200" dirty="0"/>
              <a:t> UCT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63A158D-679C-4FCE-860F-38EDE9C00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177" y="640080"/>
            <a:ext cx="559182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47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</p:spTree>
    <p:extLst>
      <p:ext uri="{BB962C8B-B14F-4D97-AF65-F5344CB8AC3E}">
        <p14:creationId xmlns:p14="http://schemas.microsoft.com/office/powerpoint/2010/main" val="182927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7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74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r>
              <a:rPr lang="pl-PL" dirty="0"/>
              <a:t>Pozbycie się biblioteki </a:t>
            </a:r>
            <a:r>
              <a:rPr lang="pl-PL" dirty="0" err="1"/>
              <a:t>bitstring</a:t>
            </a:r>
            <a:r>
              <a:rPr lang="pl-PL" dirty="0"/>
              <a:t> przy binarnej </a:t>
            </a:r>
            <a:r>
              <a:rPr lang="pl-PL" dirty="0" err="1"/>
              <a:t>deserializacji</a:t>
            </a:r>
            <a:r>
              <a:rPr lang="pl-PL" dirty="0"/>
              <a:t> </a:t>
            </a:r>
            <a:r>
              <a:rPr lang="pl-PL" dirty="0" err="1"/>
              <a:t>floatów</a:t>
            </a:r>
            <a:r>
              <a:rPr lang="pl-PL" dirty="0"/>
              <a:t> (5-krotne przyspieszenie przy użyciu </a:t>
            </a:r>
            <a:r>
              <a:rPr lang="pl-PL" dirty="0" err="1"/>
              <a:t>struct</a:t>
            </a:r>
            <a:r>
              <a:rPr lang="pl-PL" dirty="0"/>
              <a:t>)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1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l-PL" sz="4400"/>
              <a:t>Monte Carlo Tree Search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E40FD243-313B-4180-92B6-0E3819FD1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42760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2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Poprawki, optymalizacje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820421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Poprawienie detekcji klikniętego </a:t>
            </a:r>
            <a:r>
              <a:rPr lang="pl-PL" dirty="0" err="1"/>
              <a:t>node’a</a:t>
            </a:r>
            <a:endParaRPr lang="pl-PL" dirty="0"/>
          </a:p>
          <a:p>
            <a:r>
              <a:rPr lang="pl-PL" dirty="0"/>
              <a:t>Zoptymalizowanie dodatkowych przejść po drzewie przed przekazaniem </a:t>
            </a:r>
            <a:r>
              <a:rPr lang="pl-PL" dirty="0" err="1"/>
              <a:t>bufferów</a:t>
            </a:r>
            <a:r>
              <a:rPr lang="pl-PL" dirty="0"/>
              <a:t> do </a:t>
            </a:r>
            <a:r>
              <a:rPr lang="pl-PL" dirty="0" err="1"/>
              <a:t>OpenGLa</a:t>
            </a:r>
            <a:endParaRPr lang="pl-PL" dirty="0"/>
          </a:p>
          <a:p>
            <a:r>
              <a:rPr lang="pl-PL" dirty="0"/>
              <a:t>Pozbycie się biblioteki </a:t>
            </a:r>
            <a:r>
              <a:rPr lang="pl-PL" dirty="0" err="1"/>
              <a:t>bitstring</a:t>
            </a:r>
            <a:r>
              <a:rPr lang="pl-PL" dirty="0"/>
              <a:t> przy binarnej </a:t>
            </a:r>
            <a:r>
              <a:rPr lang="pl-PL" dirty="0" err="1"/>
              <a:t>deserializacji</a:t>
            </a:r>
            <a:r>
              <a:rPr lang="pl-PL" dirty="0"/>
              <a:t> </a:t>
            </a:r>
            <a:r>
              <a:rPr lang="pl-PL" dirty="0" err="1"/>
              <a:t>floatów</a:t>
            </a:r>
            <a:r>
              <a:rPr lang="pl-PL" dirty="0"/>
              <a:t> (5-krotne przyspieszenie przy użyciu </a:t>
            </a:r>
            <a:r>
              <a:rPr lang="pl-PL" dirty="0" err="1"/>
              <a:t>struct</a:t>
            </a:r>
            <a:r>
              <a:rPr lang="pl-PL" dirty="0"/>
              <a:t>)</a:t>
            </a:r>
          </a:p>
          <a:p>
            <a:r>
              <a:rPr lang="pl-PL" dirty="0"/>
              <a:t>Poprawienie algorytmu Walkera i przecinających się krawędzi</a:t>
            </a:r>
          </a:p>
          <a:p>
            <a:endParaRPr lang="pl-PL" dirty="0"/>
          </a:p>
        </p:txBody>
      </p:sp>
      <p:pic>
        <p:nvPicPr>
          <p:cNvPr id="2060" name="Picture 12" descr="Znalezione obrazy dla zapytania bug icon">
            <a:extLst>
              <a:ext uri="{FF2B5EF4-FFF2-40B4-BE49-F238E27FC236}">
                <a16:creationId xmlns:a16="http://schemas.microsoft.com/office/drawing/2014/main" id="{AA44A4C4-05CD-4209-904C-BA21DED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3093">
            <a:off x="10025819" y="3646203"/>
            <a:ext cx="1180661" cy="11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21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</p:spTree>
    <p:extLst>
      <p:ext uri="{BB962C8B-B14F-4D97-AF65-F5344CB8AC3E}">
        <p14:creationId xmlns:p14="http://schemas.microsoft.com/office/powerpoint/2010/main" val="10540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87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4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r>
              <a:rPr lang="pl-PL" dirty="0"/>
              <a:t>Poprawienie layoutu wszystkich okien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8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Dodatkowe ulepszenia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311919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/>
              <a:t>Implementacja limitu czasowego</a:t>
            </a:r>
          </a:p>
          <a:p>
            <a:r>
              <a:rPr lang="pl-PL" dirty="0"/>
              <a:t>Dodanie przycisku „Start </a:t>
            </a:r>
            <a:r>
              <a:rPr lang="pl-PL" dirty="0" err="1"/>
              <a:t>again</a:t>
            </a:r>
            <a:r>
              <a:rPr lang="pl-PL" dirty="0"/>
              <a:t>” dla obu gier</a:t>
            </a:r>
          </a:p>
          <a:p>
            <a:r>
              <a:rPr lang="pl-PL" dirty="0"/>
              <a:t>Poprawienie layoutu wszystkich okien</a:t>
            </a:r>
          </a:p>
          <a:p>
            <a:r>
              <a:rPr lang="pl-PL" dirty="0"/>
              <a:t>Wiele innych drobnych usprawnień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3076" name="Picture 4" descr="Znalezione obrazy dla zapytania improvement icon">
            <a:extLst>
              <a:ext uri="{FF2B5EF4-FFF2-40B4-BE49-F238E27FC236}">
                <a16:creationId xmlns:a16="http://schemas.microsoft.com/office/drawing/2014/main" id="{2CE145A4-025B-4698-B573-A4008A47E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19" y="2900679"/>
            <a:ext cx="2956161" cy="295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3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FE6DBF9-94F5-4877-B532-D859966E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EBA155-CB71-48F7-8A85-0B293C773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A9A3980-304B-4116-B0FB-155B054B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24FA7CC-8015-40C6-9D92-644E30DC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46040E-7E20-4B05-9660-47E254E1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733709"/>
            <a:ext cx="6752110" cy="137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/>
              <a:t>Doświadczenia, wnioski</a:t>
            </a:r>
          </a:p>
        </p:txBody>
      </p:sp>
      <p:pic>
        <p:nvPicPr>
          <p:cNvPr id="18" name="Picture 12" descr="Podobny obraz">
            <a:extLst>
              <a:ext uri="{FF2B5EF4-FFF2-40B4-BE49-F238E27FC236}">
                <a16:creationId xmlns:a16="http://schemas.microsoft.com/office/drawing/2014/main" id="{4BDDCD42-392F-46E0-AD27-F5160CD4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7091" y="2089807"/>
            <a:ext cx="3358478" cy="267838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88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5231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06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7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08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Monte Carlo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 – cztery fazy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40FCF9-A35F-45CD-ABAF-F7F4C229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5" y="2613395"/>
            <a:ext cx="11334307" cy="37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815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r>
              <a:rPr lang="pl-PL" sz="2200" dirty="0"/>
              <a:t>Zetknęliśmy się z problemami, jakie niesie za sobą wielowątkowość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510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Doświadczenia, wnioski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392" y="2336608"/>
            <a:ext cx="6516509" cy="3599316"/>
          </a:xfrm>
        </p:spPr>
        <p:txBody>
          <a:bodyPr>
            <a:normAutofit/>
          </a:bodyPr>
          <a:lstStyle/>
          <a:p>
            <a:r>
              <a:rPr lang="pl-PL" sz="2200" dirty="0" err="1"/>
              <a:t>Python</a:t>
            </a:r>
            <a:r>
              <a:rPr lang="pl-PL" sz="2200" dirty="0"/>
              <a:t> jest wolny…</a:t>
            </a:r>
          </a:p>
          <a:p>
            <a:r>
              <a:rPr lang="pl-PL" sz="2200" dirty="0"/>
              <a:t>Nauczyliśmy się podstaw </a:t>
            </a:r>
            <a:r>
              <a:rPr lang="pl-PL" sz="2200" dirty="0" err="1"/>
              <a:t>OpenGLa</a:t>
            </a:r>
            <a:endParaRPr lang="pl-PL" sz="2200" dirty="0"/>
          </a:p>
          <a:p>
            <a:r>
              <a:rPr lang="pl-PL" sz="2200" dirty="0"/>
              <a:t>Poznaliśmy zasady działania algorytmu UCT</a:t>
            </a:r>
          </a:p>
          <a:p>
            <a:r>
              <a:rPr lang="pl-PL" sz="2200" dirty="0"/>
              <a:t>Zapoznaliśmy się z problemem rysowania drzew</a:t>
            </a:r>
          </a:p>
          <a:p>
            <a:r>
              <a:rPr lang="pl-PL" sz="2200" dirty="0"/>
              <a:t>Zetknęliśmy się z problemami, jakie niesie za sobą wielowątkowość</a:t>
            </a:r>
          </a:p>
          <a:p>
            <a:r>
              <a:rPr lang="pl-PL" sz="2200" dirty="0"/>
              <a:t>Nauczyliśmy się pracować z wymagającym klientem</a:t>
            </a:r>
          </a:p>
          <a:p>
            <a:endParaRPr lang="pl-PL" sz="2200" dirty="0"/>
          </a:p>
        </p:txBody>
      </p:sp>
      <p:pic>
        <p:nvPicPr>
          <p:cNvPr id="15" name="Picture 12" descr="Podobny obraz">
            <a:extLst>
              <a:ext uri="{FF2B5EF4-FFF2-40B4-BE49-F238E27FC236}">
                <a16:creationId xmlns:a16="http://schemas.microsoft.com/office/drawing/2014/main" id="{D17514B5-81FD-44FB-B404-8BB5873C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325" y="3062470"/>
            <a:ext cx="2692907" cy="214759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Znalezione obrazy dla zapytania conclusions image transparent">
            <a:extLst>
              <a:ext uri="{FF2B5EF4-FFF2-40B4-BE49-F238E27FC236}">
                <a16:creationId xmlns:a16="http://schemas.microsoft.com/office/drawing/2014/main" id="{4DEFED4F-7DE4-489C-82FB-7DEC81B54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68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/>
              <a:t>Dalszy rozwój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61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9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73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6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  <a:p>
            <a:r>
              <a:rPr lang="pl-PL" dirty="0"/>
              <a:t>Lepsza ewaluacja wartości figur w szachach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33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Dalszy rozwój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7427359" cy="3599316"/>
          </a:xfrm>
        </p:spPr>
        <p:txBody>
          <a:bodyPr/>
          <a:lstStyle/>
          <a:p>
            <a:r>
              <a:rPr lang="pl-PL" dirty="0"/>
              <a:t>Dodanie kolejnych gier</a:t>
            </a:r>
          </a:p>
          <a:p>
            <a:r>
              <a:rPr lang="pl-PL" dirty="0"/>
              <a:t>Przepisanie modułów odpowiedzialnych za obliczenia do C/C++</a:t>
            </a:r>
          </a:p>
          <a:p>
            <a:r>
              <a:rPr lang="pl-PL" dirty="0"/>
              <a:t>Usprawnienie i zrównoleglenie symulacji szachów</a:t>
            </a:r>
          </a:p>
          <a:p>
            <a:r>
              <a:rPr lang="pl-PL" dirty="0"/>
              <a:t>Dodanie księgi otwarć dla szachów</a:t>
            </a:r>
          </a:p>
          <a:p>
            <a:r>
              <a:rPr lang="pl-PL" dirty="0"/>
              <a:t>Lepsza ewaluacja wartości figur w szachach</a:t>
            </a:r>
          </a:p>
          <a:p>
            <a:r>
              <a:rPr lang="pl-PL" dirty="0" err="1"/>
              <a:t>Cache’owanie</a:t>
            </a:r>
            <a:r>
              <a:rPr lang="pl-PL" dirty="0"/>
              <a:t> drzew w sekwencji</a:t>
            </a:r>
          </a:p>
        </p:txBody>
      </p:sp>
      <p:pic>
        <p:nvPicPr>
          <p:cNvPr id="4112" name="Picture 16" descr="Znalezione obrazy dla zapytania idea icon">
            <a:extLst>
              <a:ext uri="{FF2B5EF4-FFF2-40B4-BE49-F238E27FC236}">
                <a16:creationId xmlns:a16="http://schemas.microsoft.com/office/drawing/2014/main" id="{CB447F7D-C94F-4850-8569-2A930CB9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40" y="2336873"/>
            <a:ext cx="2098040" cy="209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5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UCT – </a:t>
            </a:r>
            <a:r>
              <a:rPr lang="en-US" sz="3200" dirty="0"/>
              <a:t>Upper Confidence Bound 1 applied to trees</a:t>
            </a:r>
            <a:endParaRPr lang="pl-PL" sz="3200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170472F4-6922-4036-853A-9095E9BCE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4908"/>
            <a:ext cx="10441334" cy="378398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Wariant MCTS</a:t>
            </a:r>
          </a:p>
          <a:p>
            <a:pPr marL="0" indent="0">
              <a:buNone/>
            </a:pPr>
            <a:r>
              <a:rPr lang="pl-PL" dirty="0"/>
              <a:t>Cel: zrównoważenie komponentów </a:t>
            </a:r>
            <a:r>
              <a:rPr lang="pl-PL" b="1" u="sng" dirty="0"/>
              <a:t>eksploatacji</a:t>
            </a:r>
            <a:r>
              <a:rPr lang="pl-PL" dirty="0"/>
              <a:t> i </a:t>
            </a:r>
            <a:r>
              <a:rPr lang="pl-PL" b="1" u="sng" dirty="0"/>
              <a:t>eksploracji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/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/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wygranych w danym węźle po i-tym ruchu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symulacji w danym węźle po i-tym ruchu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l-PL" dirty="0"/>
                  <a:t> – parametr eksploracji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- łączna liczba symulacji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blipFill>
                <a:blip r:embed="rId4"/>
                <a:stretch>
                  <a:fillRect t="-3046" b="-65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i">
            <a:extLst>
              <a:ext uri="{FF2B5EF4-FFF2-40B4-BE49-F238E27FC236}">
                <a16:creationId xmlns:a16="http://schemas.microsoft.com/office/drawing/2014/main" id="{CF1313F4-193A-4511-A7BA-9183E3EC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31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9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186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/>
              <a:t>[1] https://pl.wikipedia.org/wiki/Monte-Carlo_Tree_Search</a:t>
            </a:r>
          </a:p>
          <a:p>
            <a:pPr marL="0" indent="0">
              <a:buNone/>
            </a:pPr>
            <a:r>
              <a:rPr lang="pl-PL" dirty="0"/>
              <a:t>[2] https://llimllib.github.io/pymag-trees/</a:t>
            </a:r>
          </a:p>
          <a:p>
            <a:pPr marL="0" indent="0">
              <a:buNone/>
            </a:pPr>
            <a:r>
              <a:rPr lang="pl-PL" dirty="0"/>
              <a:t>[3] http://dirk.jivas.de/papers/buchheim02improving.pdf</a:t>
            </a:r>
          </a:p>
          <a:p>
            <a:pPr marL="0" indent="0">
              <a:buNone/>
            </a:pPr>
            <a:r>
              <a:rPr lang="pl-PL" dirty="0"/>
              <a:t>[4] http://www.mankala.pl/?pl_reguly-gry-mankala-(mancala-kalaha),9</a:t>
            </a:r>
          </a:p>
          <a:p>
            <a:pPr marL="0" indent="0">
              <a:buNone/>
            </a:pPr>
            <a:r>
              <a:rPr lang="pl-PL" dirty="0"/>
              <a:t>[5] https://en.wikipedia.org/wiki/Rules_of_chess</a:t>
            </a:r>
          </a:p>
          <a:p>
            <a:pPr marL="0" indent="0">
              <a:buNone/>
            </a:pPr>
            <a:r>
              <a:rPr lang="pl-PL" dirty="0"/>
              <a:t>[6] https://www.careeranna.com/articles/wp-content/uploads/2018/10/xat-decision.jpg</a:t>
            </a:r>
          </a:p>
          <a:p>
            <a:pPr marL="0" indent="0">
              <a:buNone/>
            </a:pPr>
            <a:r>
              <a:rPr lang="pl-PL" dirty="0"/>
              <a:t>[7] https://www.yubreakit.com/wp-content/uploads/2018/11/cropped-gears-transparent-process-1.png</a:t>
            </a:r>
          </a:p>
          <a:p>
            <a:pPr marL="0" indent="0">
              <a:buNone/>
            </a:pPr>
            <a:r>
              <a:rPr lang="pl-PL" dirty="0"/>
              <a:t>[8] https://miro.medium.com/max/1000/1*zPiik9vlW_G7GU9bTjxhJQ.jpeg </a:t>
            </a:r>
          </a:p>
          <a:p>
            <a:pPr marL="0" indent="0">
              <a:buNone/>
            </a:pPr>
            <a:r>
              <a:rPr lang="pl-PL" dirty="0"/>
              <a:t>[9] https://image.flaticon.com/icons/png/512/107/107788.png</a:t>
            </a:r>
          </a:p>
          <a:p>
            <a:pPr marL="0" indent="0">
              <a:buNone/>
            </a:pPr>
            <a:r>
              <a:rPr lang="pl-PL" dirty="0"/>
              <a:t>[10] https://wp.flying-cam.com/wp-content/uploads/2017/09/EXPERIENCE-icon-black.png</a:t>
            </a:r>
          </a:p>
        </p:txBody>
      </p:sp>
    </p:spTree>
    <p:extLst>
      <p:ext uri="{BB962C8B-B14F-4D97-AF65-F5344CB8AC3E}">
        <p14:creationId xmlns:p14="http://schemas.microsoft.com/office/powerpoint/2010/main" val="4730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6600" dirty="0"/>
              <a:t>KONIEC</a:t>
            </a:r>
            <a:endParaRPr lang="pl-PL" sz="5100" dirty="0"/>
          </a:p>
        </p:txBody>
      </p:sp>
    </p:spTree>
    <p:extLst>
      <p:ext uri="{BB962C8B-B14F-4D97-AF65-F5344CB8AC3E}">
        <p14:creationId xmlns:p14="http://schemas.microsoft.com/office/powerpoint/2010/main" val="4060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-3157" y="111759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/>
              <a:t>Moduły aplikacji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7069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Wizualizacja</a:t>
            </a:r>
          </a:p>
          <a:p>
            <a:pPr marL="457200" indent="-457200">
              <a:buAutoNum type="arabicPeriod"/>
            </a:pPr>
            <a:r>
              <a:rPr lang="pl-PL" dirty="0"/>
              <a:t>Gry</a:t>
            </a:r>
          </a:p>
          <a:p>
            <a:pPr marL="457200" indent="-457200">
              <a:buAutoNum type="arabicPeriod"/>
            </a:pPr>
            <a:r>
              <a:rPr lang="pl-PL" dirty="0"/>
              <a:t>Algorytm</a:t>
            </a:r>
          </a:p>
          <a:p>
            <a:pPr marL="457200" indent="-457200">
              <a:buAutoNum type="arabicPeriod"/>
            </a:pPr>
            <a:r>
              <a:rPr lang="pl-PL" dirty="0"/>
              <a:t>Serializacja</a:t>
            </a:r>
          </a:p>
          <a:p>
            <a:pPr marL="457200" indent="-457200">
              <a:buAutoNum type="arabicPeriod"/>
            </a:pPr>
            <a:r>
              <a:rPr lang="pl-PL" dirty="0"/>
              <a:t>Aplikacja główna</a:t>
            </a:r>
          </a:p>
        </p:txBody>
      </p:sp>
    </p:spTree>
    <p:extLst>
      <p:ext uri="{BB962C8B-B14F-4D97-AF65-F5344CB8AC3E}">
        <p14:creationId xmlns:p14="http://schemas.microsoft.com/office/powerpoint/2010/main" val="19034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051B451F-9DD5-4A5A-90B8-11C90CC93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6849804-AEAB-40AC-A061-92831A9F4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65D459B-87BB-48ED-841D-560ACDFFB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13F257CF-45AD-4564-AF51-CEDAA4786A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957666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 err="1"/>
              <a:t>Użyte</a:t>
            </a:r>
            <a:r>
              <a:rPr lang="en-US" sz="5400" dirty="0"/>
              <a:t> </a:t>
            </a:r>
            <a:r>
              <a:rPr lang="en-US" sz="5400" dirty="0" err="1"/>
              <a:t>technologie</a:t>
            </a:r>
            <a:endParaRPr lang="en-US" sz="5400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3D76AED-7D20-4061-8AC1-25828C873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0F4BA7B-1C92-49A8-BD52-9DBD81E81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Znalezione obrazy dla zapytania python">
            <a:extLst>
              <a:ext uri="{FF2B5EF4-FFF2-40B4-BE49-F238E27FC236}">
                <a16:creationId xmlns:a16="http://schemas.microsoft.com/office/drawing/2014/main" id="{9B31740D-251C-4A6C-A21C-D41C6B86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7413" y="851240"/>
            <a:ext cx="2801247" cy="280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474942DA-ED3B-4AAA-B541-219ADEF8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75751"/>
            <a:ext cx="3378077" cy="22028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opengl">
            <a:extLst>
              <a:ext uri="{FF2B5EF4-FFF2-40B4-BE49-F238E27FC236}">
                <a16:creationId xmlns:a16="http://schemas.microsoft.com/office/drawing/2014/main" id="{931DB780-57D2-4D5F-9820-40D8CCB1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9667" y="4613736"/>
            <a:ext cx="3056740" cy="13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EE6BC664-B276-412B-9A49-3E33213B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Znalezione obrazy dla zapytania pyqt">
            <a:extLst>
              <a:ext uri="{FF2B5EF4-FFF2-40B4-BE49-F238E27FC236}">
                <a16:creationId xmlns:a16="http://schemas.microsoft.com/office/drawing/2014/main" id="{FB145D14-3AD3-4524-9AB7-2DB62BB3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6566" y="3539606"/>
            <a:ext cx="2277175" cy="23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doc (software) logo.png">
            <a:extLst>
              <a:ext uri="{FF2B5EF4-FFF2-40B4-BE49-F238E27FC236}">
                <a16:creationId xmlns:a16="http://schemas.microsoft.com/office/drawing/2014/main" id="{8C52D3F6-C584-471B-BD75-55E7AB0EA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23796" y="815551"/>
            <a:ext cx="1827458" cy="182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sekwencje drzew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11549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Załadowanie wielu plików csv i/lub binarnych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Progres – sekwencje drzew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311549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dirty="0"/>
              <a:t>Załadowanie wielu plików csv i/lub binarnych</a:t>
            </a:r>
          </a:p>
          <a:p>
            <a:pPr marL="457200" indent="-457200">
              <a:buAutoNum type="arabicPeriod"/>
            </a:pPr>
            <a:r>
              <a:rPr lang="pl-PL" dirty="0"/>
              <a:t>Wybranie poszczególnych plików lub całego folderu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4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l-PL" dirty="0"/>
              <a:t>Funkcja nagrody</a:t>
            </a:r>
          </a:p>
        </p:txBody>
      </p:sp>
      <p:graphicFrame>
        <p:nvGraphicFramePr>
          <p:cNvPr id="31" name="Wykres 30">
            <a:extLst>
              <a:ext uri="{FF2B5EF4-FFF2-40B4-BE49-F238E27FC236}">
                <a16:creationId xmlns:a16="http://schemas.microsoft.com/office/drawing/2014/main" id="{1FD16D72-4B18-4C0B-BA9A-09B5CEF401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9567193"/>
              </p:ext>
            </p:extLst>
          </p:nvPr>
        </p:nvGraphicFramePr>
        <p:xfrm>
          <a:off x="115018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4" name="Wykres 43">
            <a:extLst>
              <a:ext uri="{FF2B5EF4-FFF2-40B4-BE49-F238E27FC236}">
                <a16:creationId xmlns:a16="http://schemas.microsoft.com/office/drawing/2014/main" id="{A19AD466-E36D-4921-8A2B-D94D28446E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7169672"/>
              </p:ext>
            </p:extLst>
          </p:nvPr>
        </p:nvGraphicFramePr>
        <p:xfrm>
          <a:off x="6339068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Content Placeholder 3">
            <a:extLst>
              <a:ext uri="{FF2B5EF4-FFF2-40B4-BE49-F238E27FC236}">
                <a16:creationId xmlns:a16="http://schemas.microsoft.com/office/drawing/2014/main" id="{F8D7E89E-8E33-4836-80EE-3B42954D5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wygrana – 1      przegrana – 0      remis – 0,5</a:t>
            </a:r>
          </a:p>
        </p:txBody>
      </p:sp>
    </p:spTree>
    <p:extLst>
      <p:ext uri="{BB962C8B-B14F-4D97-AF65-F5344CB8AC3E}">
        <p14:creationId xmlns:p14="http://schemas.microsoft.com/office/powerpoint/2010/main" val="328867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2662</Words>
  <Application>Microsoft Office PowerPoint</Application>
  <PresentationFormat>Panoramiczny</PresentationFormat>
  <Paragraphs>316</Paragraphs>
  <Slides>41</Slides>
  <Notes>31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Trebuchet MS</vt:lpstr>
      <vt:lpstr>Berlin</vt:lpstr>
      <vt:lpstr>Wizualizacja algorytmu UCT</vt:lpstr>
      <vt:lpstr>Monte Carlo Tree Search</vt:lpstr>
      <vt:lpstr>Monte Carlo Tree Search – cztery fazy</vt:lpstr>
      <vt:lpstr>UCT – Upper Confidence Bound 1 applied to trees</vt:lpstr>
      <vt:lpstr>Moduły aplikacji</vt:lpstr>
      <vt:lpstr>Użyte technologie</vt:lpstr>
      <vt:lpstr>Progres – sekwencje drzew</vt:lpstr>
      <vt:lpstr>Progres – sekwencje drzew</vt:lpstr>
      <vt:lpstr>Funkcja nagrody</vt:lpstr>
      <vt:lpstr>Progres – animacja tworzenia drzewa</vt:lpstr>
      <vt:lpstr>Progres – eksport do grafiki rastrowej </vt:lpstr>
      <vt:lpstr>Progres – lepszy schemat kolorowania krawędzi</vt:lpstr>
      <vt:lpstr>Progres – lepszy schemat kolorowania krawędzi</vt:lpstr>
      <vt:lpstr>Progres – lepszy schemat kolorowania krawędzi</vt:lpstr>
      <vt:lpstr>Bug – błędne założenie odnośnie UCT</vt:lpstr>
      <vt:lpstr>Poprawki, optymalizacje</vt:lpstr>
      <vt:lpstr>Poprawki, optymalizacje</vt:lpstr>
      <vt:lpstr>Poprawki, optymalizacje</vt:lpstr>
      <vt:lpstr>Poprawki, optymalizacje</vt:lpstr>
      <vt:lpstr>Poprawki, optymalizacje</vt:lpstr>
      <vt:lpstr>Dodatkowe ulepszenia</vt:lpstr>
      <vt:lpstr>Dodatkowe ulepszenia</vt:lpstr>
      <vt:lpstr>Dodatkowe ulepszenia</vt:lpstr>
      <vt:lpstr>Dodatkowe ulepszenia</vt:lpstr>
      <vt:lpstr>Dodatkowe ulepszenia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Doświadczenia, wnioski</vt:lpstr>
      <vt:lpstr>Dalszy rozwój</vt:lpstr>
      <vt:lpstr>Dalszy rozwój</vt:lpstr>
      <vt:lpstr>Dalszy rozwój</vt:lpstr>
      <vt:lpstr>Dalszy rozwój</vt:lpstr>
      <vt:lpstr>Dalszy rozwój</vt:lpstr>
      <vt:lpstr>Dalszy rozwój</vt:lpstr>
      <vt:lpstr>Dalszy rozwój</vt:lpstr>
      <vt:lpstr>Bibliografia</vt:lpstr>
      <vt:lpstr>KONIEC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Wizualizacja algorytmu UCT</dc:title>
  <dc:creator>Grzegorz Kacprowicz</dc:creator>
  <cp:lastModifiedBy>Grzegorz Kacprowicz</cp:lastModifiedBy>
  <cp:revision>40</cp:revision>
  <dcterms:created xsi:type="dcterms:W3CDTF">2020-01-06T19:06:33Z</dcterms:created>
  <dcterms:modified xsi:type="dcterms:W3CDTF">2020-01-06T20:47:33Z</dcterms:modified>
</cp:coreProperties>
</file>